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29"/>
  </p:notesMasterIdLst>
  <p:sldIdLst>
    <p:sldId id="494" r:id="rId2"/>
    <p:sldId id="491" r:id="rId3"/>
    <p:sldId id="533" r:id="rId4"/>
    <p:sldId id="534" r:id="rId5"/>
    <p:sldId id="535" r:id="rId6"/>
    <p:sldId id="536" r:id="rId7"/>
    <p:sldId id="495" r:id="rId8"/>
    <p:sldId id="537" r:id="rId9"/>
    <p:sldId id="547" r:id="rId10"/>
    <p:sldId id="548" r:id="rId11"/>
    <p:sldId id="549" r:id="rId12"/>
    <p:sldId id="550" r:id="rId13"/>
    <p:sldId id="551" r:id="rId14"/>
    <p:sldId id="546" r:id="rId15"/>
    <p:sldId id="560" r:id="rId16"/>
    <p:sldId id="552" r:id="rId17"/>
    <p:sldId id="538" r:id="rId18"/>
    <p:sldId id="553" r:id="rId19"/>
    <p:sldId id="558" r:id="rId20"/>
    <p:sldId id="554" r:id="rId21"/>
    <p:sldId id="559" r:id="rId22"/>
    <p:sldId id="555" r:id="rId23"/>
    <p:sldId id="532" r:id="rId24"/>
    <p:sldId id="561" r:id="rId25"/>
    <p:sldId id="562" r:id="rId26"/>
    <p:sldId id="563" r:id="rId27"/>
    <p:sldId id="260" r:id="rId28"/>
  </p:sldIdLst>
  <p:sldSz cx="10160000" cy="5715000"/>
  <p:notesSz cx="6858000" cy="9144000"/>
  <p:defaultTextStyle>
    <a:defPPr>
      <a:defRPr lang="zh-CN"/>
    </a:defPPr>
    <a:lvl1pPr marL="0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67" userDrawn="1">
          <p15:clr>
            <a:srgbClr val="A4A3A4"/>
          </p15:clr>
        </p15:guide>
        <p15:guide id="3" orient="horz" pos="1800" userDrawn="1">
          <p15:clr>
            <a:srgbClr val="A4A3A4"/>
          </p15:clr>
        </p15:guide>
        <p15:guide id="4" pos="3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D019"/>
    <a:srgbClr val="EBEBEB"/>
    <a:srgbClr val="1439FF"/>
    <a:srgbClr val="000000"/>
    <a:srgbClr val="1FFF22"/>
    <a:srgbClr val="FFF917"/>
    <a:srgbClr val="064BB2"/>
    <a:srgbClr val="FB9708"/>
    <a:srgbClr val="2165B6"/>
    <a:srgbClr val="C4C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76" y="72"/>
      </p:cViewPr>
      <p:guideLst>
        <p:guide orient="horz" pos="2160"/>
        <p:guide pos="4267"/>
        <p:guide orient="horz" pos="180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63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6" Type="http://schemas.openxmlformats.org/officeDocument/2006/relationships/image" Target="../media/image62.emf"/><Relationship Id="rId5" Type="http://schemas.openxmlformats.org/officeDocument/2006/relationships/image" Target="../media/image59.emf"/><Relationship Id="rId4" Type="http://schemas.openxmlformats.org/officeDocument/2006/relationships/image" Target="../media/image5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6" Type="http://schemas.openxmlformats.org/officeDocument/2006/relationships/image" Target="../media/image45.emf"/><Relationship Id="rId5" Type="http://schemas.openxmlformats.org/officeDocument/2006/relationships/image" Target="../media/image27.emf"/><Relationship Id="rId4" Type="http://schemas.openxmlformats.org/officeDocument/2006/relationships/image" Target="../media/image6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56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75.emf"/><Relationship Id="rId7" Type="http://schemas.openxmlformats.org/officeDocument/2006/relationships/image" Target="../media/image5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Relationship Id="rId6" Type="http://schemas.openxmlformats.org/officeDocument/2006/relationships/image" Target="../media/image54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image" Target="../media/image9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5" Type="http://schemas.openxmlformats.org/officeDocument/2006/relationships/image" Target="../media/image83.emf"/><Relationship Id="rId4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Relationship Id="rId4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10.emf"/><Relationship Id="rId12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9.emf"/><Relationship Id="rId11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13.emf"/><Relationship Id="rId4" Type="http://schemas.openxmlformats.org/officeDocument/2006/relationships/image" Target="../media/image22.emf"/><Relationship Id="rId9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emf"/><Relationship Id="rId7" Type="http://schemas.openxmlformats.org/officeDocument/2006/relationships/image" Target="../media/image41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10" Type="http://schemas.openxmlformats.org/officeDocument/2006/relationships/image" Target="../media/image29.emf"/><Relationship Id="rId4" Type="http://schemas.openxmlformats.org/officeDocument/2006/relationships/image" Target="../media/image27.emf"/><Relationship Id="rId9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11.emf"/><Relationship Id="rId7" Type="http://schemas.openxmlformats.org/officeDocument/2006/relationships/image" Target="../media/image27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4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7.emf"/><Relationship Id="rId1" Type="http://schemas.openxmlformats.org/officeDocument/2006/relationships/image" Target="../media/image44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5.emf"/><Relationship Id="rId7" Type="http://schemas.openxmlformats.org/officeDocument/2006/relationships/image" Target="../media/image60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7ADA9-9D0B-42DC-94FF-BBDB68110F2F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1B552-615F-42DA-85F2-80E700892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812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26307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98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>
            <a:extLst>
              <a:ext uri="{FF2B5EF4-FFF2-40B4-BE49-F238E27FC236}">
                <a16:creationId xmlns:a16="http://schemas.microsoft.com/office/drawing/2014/main" id="{765ED638-C684-4136-AB55-D09D84288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36" y="0"/>
            <a:ext cx="10185136" cy="571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占位符 4">
            <a:extLst>
              <a:ext uri="{FF2B5EF4-FFF2-40B4-BE49-F238E27FC236}">
                <a16:creationId xmlns:a16="http://schemas.microsoft.com/office/drawing/2014/main" id="{6B331ED7-5421-493E-9FCE-6E0E9525E57C}"/>
              </a:ext>
            </a:extLst>
          </p:cNvPr>
          <p:cNvSpPr txBox="1">
            <a:spLocks/>
          </p:cNvSpPr>
          <p:nvPr/>
        </p:nvSpPr>
        <p:spPr>
          <a:xfrm>
            <a:off x="4120884" y="2934927"/>
            <a:ext cx="1915583" cy="400110"/>
          </a:xfrm>
          <a:prstGeom prst="rect">
            <a:avLst/>
          </a:prstGeom>
        </p:spPr>
        <p:txBody>
          <a:bodyPr anchor="ctr">
            <a:spAutoFit/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 kern="1200">
                <a:solidFill>
                  <a:srgbClr val="064BB2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 kern="1200">
                <a:solidFill>
                  <a:srgbClr val="000000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 kern="1200">
                <a:solidFill>
                  <a:srgbClr val="000000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 kern="1200">
                <a:solidFill>
                  <a:srgbClr val="000000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900" kern="1200">
                <a:solidFill>
                  <a:srgbClr val="000000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rgbClr val="000000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rgbClr val="000000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rgbClr val="000000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rgbClr val="000000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dirty="0">
                <a:solidFill>
                  <a:schemeClr val="bg1"/>
                </a:solidFill>
              </a:rPr>
              <a:t>张敏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1C2481B-C9A9-4CF8-A2F5-C6DE7BFE3A26}"/>
              </a:ext>
            </a:extLst>
          </p:cNvPr>
          <p:cNvSpPr/>
          <p:nvPr/>
        </p:nvSpPr>
        <p:spPr bwMode="auto">
          <a:xfrm>
            <a:off x="0" y="3983303"/>
            <a:ext cx="10134865" cy="1718468"/>
          </a:xfrm>
          <a:custGeom>
            <a:avLst/>
            <a:gdLst>
              <a:gd name="connsiteX0" fmla="*/ 0 w 12612757"/>
              <a:gd name="connsiteY0" fmla="*/ 834887 h 1401417"/>
              <a:gd name="connsiteX1" fmla="*/ 1302026 w 12612757"/>
              <a:gd name="connsiteY1" fmla="*/ 0 h 1401417"/>
              <a:gd name="connsiteX2" fmla="*/ 1302026 w 12612757"/>
              <a:gd name="connsiteY2" fmla="*/ 0 h 1401417"/>
              <a:gd name="connsiteX3" fmla="*/ 2981740 w 12612757"/>
              <a:gd name="connsiteY3" fmla="*/ 1192695 h 1401417"/>
              <a:gd name="connsiteX4" fmla="*/ 4870174 w 12612757"/>
              <a:gd name="connsiteY4" fmla="*/ 19878 h 1401417"/>
              <a:gd name="connsiteX5" fmla="*/ 6450496 w 12612757"/>
              <a:gd name="connsiteY5" fmla="*/ 1292087 h 1401417"/>
              <a:gd name="connsiteX6" fmla="*/ 7444409 w 12612757"/>
              <a:gd name="connsiteY6" fmla="*/ 536713 h 1401417"/>
              <a:gd name="connsiteX7" fmla="*/ 9193696 w 12612757"/>
              <a:gd name="connsiteY7" fmla="*/ 1351721 h 1401417"/>
              <a:gd name="connsiteX8" fmla="*/ 10237305 w 12612757"/>
              <a:gd name="connsiteY8" fmla="*/ 467139 h 1401417"/>
              <a:gd name="connsiteX9" fmla="*/ 11509513 w 12612757"/>
              <a:gd name="connsiteY9" fmla="*/ 1083365 h 1401417"/>
              <a:gd name="connsiteX10" fmla="*/ 12066105 w 12612757"/>
              <a:gd name="connsiteY10" fmla="*/ 934278 h 1401417"/>
              <a:gd name="connsiteX11" fmla="*/ 12612757 w 12612757"/>
              <a:gd name="connsiteY11" fmla="*/ 1401417 h 140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12757" h="1401417">
                <a:moveTo>
                  <a:pt x="0" y="834887"/>
                </a:moveTo>
                <a:lnTo>
                  <a:pt x="1302026" y="0"/>
                </a:lnTo>
                <a:lnTo>
                  <a:pt x="1302026" y="0"/>
                </a:lnTo>
                <a:cubicBezTo>
                  <a:pt x="1581978" y="198782"/>
                  <a:pt x="2387049" y="1189382"/>
                  <a:pt x="2981740" y="1192695"/>
                </a:cubicBezTo>
                <a:cubicBezTo>
                  <a:pt x="3576431" y="1196008"/>
                  <a:pt x="4292048" y="3313"/>
                  <a:pt x="4870174" y="19878"/>
                </a:cubicBezTo>
                <a:cubicBezTo>
                  <a:pt x="5448300" y="36443"/>
                  <a:pt x="6021457" y="1205948"/>
                  <a:pt x="6450496" y="1292087"/>
                </a:cubicBezTo>
                <a:cubicBezTo>
                  <a:pt x="6879535" y="1378226"/>
                  <a:pt x="6987209" y="526774"/>
                  <a:pt x="7444409" y="536713"/>
                </a:cubicBezTo>
                <a:cubicBezTo>
                  <a:pt x="7901609" y="546652"/>
                  <a:pt x="8728213" y="1363317"/>
                  <a:pt x="9193696" y="1351721"/>
                </a:cubicBezTo>
                <a:cubicBezTo>
                  <a:pt x="9659179" y="1340125"/>
                  <a:pt x="9851335" y="511865"/>
                  <a:pt x="10237305" y="467139"/>
                </a:cubicBezTo>
                <a:cubicBezTo>
                  <a:pt x="10623275" y="422413"/>
                  <a:pt x="11204713" y="1005509"/>
                  <a:pt x="11509513" y="1083365"/>
                </a:cubicBezTo>
                <a:cubicBezTo>
                  <a:pt x="11814313" y="1161222"/>
                  <a:pt x="11882231" y="881269"/>
                  <a:pt x="12066105" y="934278"/>
                </a:cubicBezTo>
                <a:cubicBezTo>
                  <a:pt x="12249979" y="987287"/>
                  <a:pt x="12431368" y="1194352"/>
                  <a:pt x="12612757" y="1401417"/>
                </a:cubicBezTo>
              </a:path>
            </a:pathLst>
          </a:custGeom>
          <a:ln>
            <a:solidFill>
              <a:srgbClr val="006EBC"/>
            </a:solidFill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1167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D9E470F7-9C02-4BDE-A614-C8E5BE2C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43" y="1709870"/>
            <a:ext cx="5617068" cy="576792"/>
          </a:xfrm>
        </p:spPr>
        <p:txBody>
          <a:bodyPr/>
          <a:lstStyle>
            <a:lvl1pPr algn="ctr">
              <a:defRPr sz="3333" b="1" baseline="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BA6221-DDD4-40B2-9818-3FC333BB5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0053" y="321618"/>
            <a:ext cx="1572948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167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大数据成就未来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24137A8-B305-40EE-9750-F90B51DB95C7}"/>
              </a:ext>
            </a:extLst>
          </p:cNvPr>
          <p:cNvCxnSpPr>
            <a:cxnSpLocks/>
          </p:cNvCxnSpPr>
          <p:nvPr/>
        </p:nvCxnSpPr>
        <p:spPr>
          <a:xfrm>
            <a:off x="8774907" y="475077"/>
            <a:ext cx="10715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BB03A77-A24D-4863-8213-1383A5DECCE1}"/>
              </a:ext>
            </a:extLst>
          </p:cNvPr>
          <p:cNvCxnSpPr>
            <a:cxnSpLocks/>
          </p:cNvCxnSpPr>
          <p:nvPr/>
        </p:nvCxnSpPr>
        <p:spPr>
          <a:xfrm>
            <a:off x="5491428" y="475077"/>
            <a:ext cx="10715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6" descr="LOGO1.png">
            <a:extLst>
              <a:ext uri="{FF2B5EF4-FFF2-40B4-BE49-F238E27FC236}">
                <a16:creationId xmlns:a16="http://schemas.microsoft.com/office/drawing/2014/main" id="{10F7B615-BD14-4DDD-B51D-F18CE36C7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49" y="250181"/>
            <a:ext cx="455083" cy="44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BC8CB5D-02F8-4195-B11F-F50FCD9901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2" y="235077"/>
            <a:ext cx="1694333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5554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>
            <a:extLst>
              <a:ext uri="{FF2B5EF4-FFF2-40B4-BE49-F238E27FC236}">
                <a16:creationId xmlns:a16="http://schemas.microsoft.com/office/drawing/2014/main" id="{C6483C18-3F39-4180-A8C4-403315C4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0160000" cy="571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CB4186AB-62A9-43F6-B5A6-C28D15BDE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458" y="5327386"/>
            <a:ext cx="476250" cy="19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en-US" altLang="zh-CN" sz="875" dirty="0">
                <a:solidFill>
                  <a:srgbClr val="7F7F7F"/>
                </a:solidFill>
                <a:cs typeface="Arial" panose="020B0604020202020204" pitchFamily="34" charset="0"/>
              </a:rPr>
              <a:t> </a:t>
            </a:r>
            <a:fld id="{BF5A7633-5557-4BC5-8B38-B33A9D9F18A1}" type="slidenum">
              <a:rPr kumimoji="0" lang="en-US" altLang="zh-CN" sz="875" smtClean="0">
                <a:solidFill>
                  <a:schemeClr val="bg1"/>
                </a:solidFill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kumimoji="0" lang="en-US" altLang="zh-CN" sz="87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直接连接符 19">
            <a:extLst>
              <a:ext uri="{FF2B5EF4-FFF2-40B4-BE49-F238E27FC236}">
                <a16:creationId xmlns:a16="http://schemas.microsoft.com/office/drawing/2014/main" id="{068E5372-9767-4F9B-BF0E-0F683E5C190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57709" y="5423958"/>
            <a:ext cx="849313" cy="0"/>
          </a:xfrm>
          <a:prstGeom prst="line">
            <a:avLst/>
          </a:prstGeom>
          <a:ln w="9525">
            <a:solidFill>
              <a:srgbClr val="FFA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08B0536-0CF6-475A-B637-40C94749F3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66396" y="5289021"/>
            <a:ext cx="1033198" cy="27103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375"/>
              </a:spcBef>
              <a:defRPr/>
            </a:pPr>
            <a:r>
              <a:rPr lang="zh-CN" altLang="en-US" sz="917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大数据挖掘专家</a:t>
            </a:r>
            <a:endParaRPr lang="en-US" altLang="zh-CN" sz="917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Arial" charset="0"/>
            </a:endParaRPr>
          </a:p>
        </p:txBody>
      </p: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7A53ABF0-AE1C-4005-AE28-87F676E4C151}"/>
              </a:ext>
            </a:extLst>
          </p:cNvPr>
          <p:cNvCxnSpPr>
            <a:cxnSpLocks/>
          </p:cNvCxnSpPr>
          <p:nvPr/>
        </p:nvCxnSpPr>
        <p:spPr>
          <a:xfrm flipV="1">
            <a:off x="3099595" y="5423958"/>
            <a:ext cx="5181864" cy="0"/>
          </a:xfrm>
          <a:prstGeom prst="line">
            <a:avLst/>
          </a:prstGeom>
          <a:ln>
            <a:solidFill>
              <a:srgbClr val="105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23">
            <a:extLst>
              <a:ext uri="{FF2B5EF4-FFF2-40B4-BE49-F238E27FC236}">
                <a16:creationId xmlns:a16="http://schemas.microsoft.com/office/drawing/2014/main" id="{B13C618C-0E93-4245-8820-FEDB4121D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53" y="763324"/>
            <a:ext cx="7997031" cy="38364"/>
          </a:xfrm>
          <a:prstGeom prst="rect">
            <a:avLst/>
          </a:prstGeom>
          <a:solidFill>
            <a:srgbClr val="105BCA"/>
          </a:solidFill>
          <a:ln>
            <a:noFill/>
          </a:ln>
          <a:extLst/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z="595"/>
          </a:p>
        </p:txBody>
      </p:sp>
      <p:sp>
        <p:nvSpPr>
          <p:cNvPr id="11" name="AutoShape 23">
            <a:extLst>
              <a:ext uri="{FF2B5EF4-FFF2-40B4-BE49-F238E27FC236}">
                <a16:creationId xmlns:a16="http://schemas.microsoft.com/office/drawing/2014/main" id="{9C59BB13-7EBF-404D-AC39-2C95DB724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083" y="763323"/>
            <a:ext cx="1657615" cy="60000"/>
          </a:xfrm>
          <a:prstGeom prst="rect">
            <a:avLst/>
          </a:prstGeom>
          <a:solidFill>
            <a:srgbClr val="FFA20D"/>
          </a:solidFill>
          <a:ln>
            <a:noFill/>
          </a:ln>
          <a:extLst/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z="595"/>
          </a:p>
        </p:txBody>
      </p:sp>
      <p:pic>
        <p:nvPicPr>
          <p:cNvPr id="12" name="图片 15">
            <a:extLst>
              <a:ext uri="{FF2B5EF4-FFF2-40B4-BE49-F238E27FC236}">
                <a16:creationId xmlns:a16="http://schemas.microsoft.com/office/drawing/2014/main" id="{730792E4-81E4-4B23-BAE1-85A6A4C57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90" y="5138208"/>
            <a:ext cx="1780646" cy="57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连接符 19">
            <a:extLst>
              <a:ext uri="{FF2B5EF4-FFF2-40B4-BE49-F238E27FC236}">
                <a16:creationId xmlns:a16="http://schemas.microsoft.com/office/drawing/2014/main" id="{6FFA5EAD-F195-4555-8183-03AFAB0233AD}"/>
              </a:ext>
            </a:extLst>
          </p:cNvPr>
          <p:cNvCxnSpPr>
            <a:cxnSpLocks/>
          </p:cNvCxnSpPr>
          <p:nvPr/>
        </p:nvCxnSpPr>
        <p:spPr>
          <a:xfrm>
            <a:off x="8757709" y="5423958"/>
            <a:ext cx="849313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DA2BCFF-5F33-41F9-AB08-4AC269BB107C}"/>
              </a:ext>
            </a:extLst>
          </p:cNvPr>
          <p:cNvCxnSpPr>
            <a:cxnSpLocks/>
          </p:cNvCxnSpPr>
          <p:nvPr/>
        </p:nvCxnSpPr>
        <p:spPr>
          <a:xfrm flipV="1">
            <a:off x="3099595" y="5423958"/>
            <a:ext cx="5181864" cy="0"/>
          </a:xfrm>
          <a:prstGeom prst="line">
            <a:avLst/>
          </a:prstGeom>
          <a:ln>
            <a:solidFill>
              <a:srgbClr val="006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23">
            <a:extLst>
              <a:ext uri="{FF2B5EF4-FFF2-40B4-BE49-F238E27FC236}">
                <a16:creationId xmlns:a16="http://schemas.microsoft.com/office/drawing/2014/main" id="{F893C1E2-7E9E-464E-AA5D-7A53ED39C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53" y="763323"/>
            <a:ext cx="7997031" cy="60000"/>
          </a:xfrm>
          <a:prstGeom prst="rect">
            <a:avLst/>
          </a:prstGeom>
          <a:solidFill>
            <a:srgbClr val="006EBC"/>
          </a:solidFill>
          <a:ln>
            <a:noFill/>
          </a:ln>
          <a:extLst/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793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046B20E-2962-4EA0-A390-62F9FCEEE04E}"/>
              </a:ext>
            </a:extLst>
          </p:cNvPr>
          <p:cNvCxnSpPr>
            <a:cxnSpLocks/>
          </p:cNvCxnSpPr>
          <p:nvPr/>
        </p:nvCxnSpPr>
        <p:spPr>
          <a:xfrm>
            <a:off x="1993636" y="5289021"/>
            <a:ext cx="0" cy="32658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53185" y="1451640"/>
            <a:ext cx="9253834" cy="3641026"/>
          </a:xfrm>
        </p:spPr>
        <p:txBody>
          <a:bodyPr>
            <a:noAutofit/>
          </a:bodyPr>
          <a:lstStyle>
            <a:lvl1pPr marL="226755" indent="-226755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 sz="15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30000"/>
              </a:lnSpc>
              <a:buClr>
                <a:srgbClr val="032089"/>
              </a:buClr>
              <a:buFont typeface="Wingdings" pitchFamily="2" charset="2"/>
              <a:buChar char="l"/>
              <a:defRPr sz="1455" b="0">
                <a:latin typeface="微软雅黑" pitchFamily="34" charset="-122"/>
                <a:ea typeface="微软雅黑" pitchFamily="34" charset="-122"/>
              </a:defRPr>
            </a:lvl2pPr>
            <a:lvl3pPr>
              <a:defRPr sz="1191" b="0">
                <a:latin typeface="微软雅黑" pitchFamily="34" charset="-122"/>
                <a:ea typeface="微软雅黑" pitchFamily="34" charset="-122"/>
              </a:defRPr>
            </a:lvl3pPr>
            <a:lvl4pPr>
              <a:defRPr sz="1191" b="0">
                <a:latin typeface="微软雅黑" pitchFamily="34" charset="-122"/>
                <a:ea typeface="微软雅黑" pitchFamily="34" charset="-122"/>
              </a:defRPr>
            </a:lvl4pPr>
            <a:lvl5pPr>
              <a:defRPr sz="1191" b="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DF6BDD-D35F-402A-B27C-8529022D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98" y="299232"/>
            <a:ext cx="9144001" cy="440147"/>
          </a:xfr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E02724C-0D19-4E9B-828F-1241B79D46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3185" y="949152"/>
            <a:ext cx="9256334" cy="355391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zh-CN" altLang="en-US" sz="1667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C96D4B5-A085-45C3-97AA-68A6A3C3F5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98" y="227208"/>
            <a:ext cx="1694332" cy="450000"/>
          </a:xfrm>
          <a:prstGeom prst="rect">
            <a:avLst/>
          </a:prstGeom>
        </p:spPr>
      </p:pic>
      <p:sp>
        <p:nvSpPr>
          <p:cNvPr id="25" name="AutoShape 23">
            <a:extLst>
              <a:ext uri="{FF2B5EF4-FFF2-40B4-BE49-F238E27FC236}">
                <a16:creationId xmlns:a16="http://schemas.microsoft.com/office/drawing/2014/main" id="{0BF8516C-84B5-4B7C-B332-600A954F3B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4853" y="763953"/>
            <a:ext cx="7997046" cy="38099"/>
          </a:xfrm>
          <a:prstGeom prst="rect">
            <a:avLst/>
          </a:prstGeom>
          <a:solidFill>
            <a:srgbClr val="064BB2"/>
          </a:solidFill>
          <a:ln>
            <a:noFill/>
          </a:ln>
          <a:extLst/>
        </p:spPr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z="700"/>
          </a:p>
        </p:txBody>
      </p:sp>
      <p:sp>
        <p:nvSpPr>
          <p:cNvPr id="26" name="AutoShape 23">
            <a:extLst>
              <a:ext uri="{FF2B5EF4-FFF2-40B4-BE49-F238E27FC236}">
                <a16:creationId xmlns:a16="http://schemas.microsoft.com/office/drawing/2014/main" id="{F82CB34F-7648-4E2B-B8DE-1400F08771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01899" y="763953"/>
            <a:ext cx="1657449" cy="38099"/>
          </a:xfrm>
          <a:prstGeom prst="rect">
            <a:avLst/>
          </a:prstGeom>
          <a:solidFill>
            <a:srgbClr val="FB9708"/>
          </a:solidFill>
          <a:ln>
            <a:noFill/>
          </a:ln>
          <a:extLst/>
        </p:spPr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z="700"/>
          </a:p>
        </p:txBody>
      </p:sp>
    </p:spTree>
    <p:extLst>
      <p:ext uri="{BB962C8B-B14F-4D97-AF65-F5344CB8AC3E}">
        <p14:creationId xmlns:p14="http://schemas.microsoft.com/office/powerpoint/2010/main" val="41898585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程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>
            <a:extLst>
              <a:ext uri="{FF2B5EF4-FFF2-40B4-BE49-F238E27FC236}">
                <a16:creationId xmlns:a16="http://schemas.microsoft.com/office/drawing/2014/main" id="{EAA79C21-F47B-4541-938A-CB636282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"/>
            <a:ext cx="10185560" cy="571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59602543-24C0-498F-9075-AAECC729A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458" y="5327386"/>
            <a:ext cx="476250" cy="19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en-US" altLang="zh-CN" sz="875" dirty="0">
                <a:solidFill>
                  <a:srgbClr val="7F7F7F"/>
                </a:solidFill>
                <a:cs typeface="Arial" panose="020B0604020202020204" pitchFamily="34" charset="0"/>
              </a:rPr>
              <a:t> </a:t>
            </a:r>
            <a:fld id="{75EEF2FC-FBBD-4E8B-8E18-467A588F37B0}" type="slidenum">
              <a:rPr kumimoji="0" lang="en-US" altLang="zh-CN" sz="875" smtClean="0">
                <a:solidFill>
                  <a:schemeClr val="bg1"/>
                </a:solidFill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kumimoji="0" lang="en-US" altLang="zh-CN" sz="87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直接连接符 19">
            <a:extLst>
              <a:ext uri="{FF2B5EF4-FFF2-40B4-BE49-F238E27FC236}">
                <a16:creationId xmlns:a16="http://schemas.microsoft.com/office/drawing/2014/main" id="{17A18E9D-EA20-4921-80F0-EDF8E41A840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57709" y="5423958"/>
            <a:ext cx="849313" cy="0"/>
          </a:xfrm>
          <a:prstGeom prst="line">
            <a:avLst/>
          </a:prstGeom>
          <a:ln w="9525">
            <a:solidFill>
              <a:srgbClr val="FFA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7906467-F160-4563-9CCE-4930A006A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396" y="5289021"/>
            <a:ext cx="1033198" cy="27103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375"/>
              </a:spcBef>
              <a:defRPr/>
            </a:pPr>
            <a:r>
              <a:rPr lang="zh-CN" altLang="en-US" sz="917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大数据挖掘专家</a:t>
            </a:r>
            <a:endParaRPr lang="en-US" altLang="zh-CN" sz="917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Arial" charset="0"/>
            </a:endParaRPr>
          </a:p>
        </p:txBody>
      </p: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BCE4A9FB-EC7D-43AD-876A-9D97B9BC6C0C}"/>
              </a:ext>
            </a:extLst>
          </p:cNvPr>
          <p:cNvCxnSpPr>
            <a:cxnSpLocks/>
          </p:cNvCxnSpPr>
          <p:nvPr/>
        </p:nvCxnSpPr>
        <p:spPr>
          <a:xfrm flipV="1">
            <a:off x="3099595" y="5423958"/>
            <a:ext cx="5181864" cy="0"/>
          </a:xfrm>
          <a:prstGeom prst="line">
            <a:avLst/>
          </a:prstGeom>
          <a:ln>
            <a:solidFill>
              <a:srgbClr val="105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5">
            <a:extLst>
              <a:ext uri="{FF2B5EF4-FFF2-40B4-BE49-F238E27FC236}">
                <a16:creationId xmlns:a16="http://schemas.microsoft.com/office/drawing/2014/main" id="{17B70F8C-036B-4711-B581-A1109771E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90" y="5138208"/>
            <a:ext cx="1780646" cy="57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连接符 19">
            <a:extLst>
              <a:ext uri="{FF2B5EF4-FFF2-40B4-BE49-F238E27FC236}">
                <a16:creationId xmlns:a16="http://schemas.microsoft.com/office/drawing/2014/main" id="{A69CFCDC-9E6B-482C-8823-01C30FF5405E}"/>
              </a:ext>
            </a:extLst>
          </p:cNvPr>
          <p:cNvCxnSpPr>
            <a:cxnSpLocks/>
          </p:cNvCxnSpPr>
          <p:nvPr/>
        </p:nvCxnSpPr>
        <p:spPr>
          <a:xfrm>
            <a:off x="8757709" y="5423958"/>
            <a:ext cx="849313" cy="0"/>
          </a:xfrm>
          <a:prstGeom prst="line">
            <a:avLst/>
          </a:prstGeom>
          <a:ln w="9525">
            <a:solidFill>
              <a:srgbClr val="F1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4807450-86DC-40C8-B02A-F5352B1159A8}"/>
              </a:ext>
            </a:extLst>
          </p:cNvPr>
          <p:cNvCxnSpPr>
            <a:cxnSpLocks/>
          </p:cNvCxnSpPr>
          <p:nvPr/>
        </p:nvCxnSpPr>
        <p:spPr>
          <a:xfrm flipV="1">
            <a:off x="3099595" y="5423958"/>
            <a:ext cx="5181864" cy="0"/>
          </a:xfrm>
          <a:prstGeom prst="line">
            <a:avLst/>
          </a:prstGeom>
          <a:ln>
            <a:solidFill>
              <a:srgbClr val="006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53184" y="1514314"/>
            <a:ext cx="9253823" cy="3616434"/>
          </a:xfrm>
        </p:spPr>
        <p:txBody>
          <a:bodyPr>
            <a:noAutofit/>
          </a:bodyPr>
          <a:lstStyle>
            <a:lvl1pPr marL="226755" indent="-226755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500" b="0">
                <a:solidFill>
                  <a:schemeClr val="bg1"/>
                </a:solidFill>
                <a:latin typeface="Lucida Console" panose="020B0609040504020204" pitchFamily="49" charset="0"/>
                <a:ea typeface="微软雅黑" pitchFamily="34" charset="-122"/>
              </a:defRPr>
            </a:lvl1pPr>
            <a:lvl2pPr>
              <a:lnSpc>
                <a:spcPct val="130000"/>
              </a:lnSpc>
              <a:buClr>
                <a:srgbClr val="032089"/>
              </a:buClr>
              <a:buFont typeface="Wingdings" pitchFamily="2" charset="2"/>
              <a:buChar char="l"/>
              <a:defRPr sz="1455" b="0">
                <a:latin typeface="微软雅黑" pitchFamily="34" charset="-122"/>
                <a:ea typeface="微软雅黑" pitchFamily="34" charset="-122"/>
              </a:defRPr>
            </a:lvl2pPr>
            <a:lvl3pPr>
              <a:defRPr sz="1191" b="0">
                <a:latin typeface="微软雅黑" pitchFamily="34" charset="-122"/>
                <a:ea typeface="微软雅黑" pitchFamily="34" charset="-122"/>
              </a:defRPr>
            </a:lvl3pPr>
            <a:lvl4pPr>
              <a:defRPr sz="1191" b="0">
                <a:latin typeface="微软雅黑" pitchFamily="34" charset="-122"/>
                <a:ea typeface="微软雅黑" pitchFamily="34" charset="-122"/>
              </a:defRPr>
            </a:lvl4pPr>
            <a:lvl5pPr>
              <a:defRPr sz="1191" b="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DF6BDD-D35F-402A-B27C-8529022D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98" y="299232"/>
            <a:ext cx="9144001" cy="440147"/>
          </a:xfr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41F7D915-E201-49C1-ADF7-A3E3DB379C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3185" y="949152"/>
            <a:ext cx="9256334" cy="355391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zh-CN" altLang="en-US" sz="1667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2BE1B1B-D2D5-4F5C-BF9F-892A7690AFC6}"/>
              </a:ext>
            </a:extLst>
          </p:cNvPr>
          <p:cNvCxnSpPr>
            <a:cxnSpLocks/>
          </p:cNvCxnSpPr>
          <p:nvPr/>
        </p:nvCxnSpPr>
        <p:spPr>
          <a:xfrm>
            <a:off x="1993636" y="5289021"/>
            <a:ext cx="0" cy="32658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8CFBE2F9-5FCF-40CA-80B0-16112E4121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98" y="227208"/>
            <a:ext cx="1694332" cy="450000"/>
          </a:xfrm>
          <a:prstGeom prst="rect">
            <a:avLst/>
          </a:prstGeom>
        </p:spPr>
      </p:pic>
      <p:sp>
        <p:nvSpPr>
          <p:cNvPr id="21" name="AutoShape 23">
            <a:extLst>
              <a:ext uri="{FF2B5EF4-FFF2-40B4-BE49-F238E27FC236}">
                <a16:creationId xmlns:a16="http://schemas.microsoft.com/office/drawing/2014/main" id="{F6FDF817-D9BC-4BDA-83BC-A36E2BC7B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53" y="763323"/>
            <a:ext cx="7997031" cy="60000"/>
          </a:xfrm>
          <a:prstGeom prst="rect">
            <a:avLst/>
          </a:prstGeom>
          <a:solidFill>
            <a:srgbClr val="006EBC"/>
          </a:solidFill>
          <a:ln>
            <a:noFill/>
          </a:ln>
          <a:extLst/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793"/>
          </a:p>
        </p:txBody>
      </p:sp>
      <p:sp>
        <p:nvSpPr>
          <p:cNvPr id="22" name="AutoShape 23">
            <a:extLst>
              <a:ext uri="{FF2B5EF4-FFF2-40B4-BE49-F238E27FC236}">
                <a16:creationId xmlns:a16="http://schemas.microsoft.com/office/drawing/2014/main" id="{7E0B93A2-D9A6-4645-9FE4-353B9787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083" y="763323"/>
            <a:ext cx="1657615" cy="60000"/>
          </a:xfrm>
          <a:prstGeom prst="rect">
            <a:avLst/>
          </a:prstGeom>
          <a:solidFill>
            <a:srgbClr val="FB9708"/>
          </a:solidFill>
          <a:ln>
            <a:noFill/>
          </a:ln>
          <a:extLst/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793"/>
          </a:p>
        </p:txBody>
      </p:sp>
      <p:sp>
        <p:nvSpPr>
          <p:cNvPr id="26" name="AutoShape 23">
            <a:extLst>
              <a:ext uri="{FF2B5EF4-FFF2-40B4-BE49-F238E27FC236}">
                <a16:creationId xmlns:a16="http://schemas.microsoft.com/office/drawing/2014/main" id="{E1D65B74-93CE-4B75-BD68-4503165548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4853" y="763953"/>
            <a:ext cx="7997046" cy="38099"/>
          </a:xfrm>
          <a:prstGeom prst="rect">
            <a:avLst/>
          </a:prstGeom>
          <a:solidFill>
            <a:srgbClr val="064BB2"/>
          </a:solidFill>
          <a:ln>
            <a:noFill/>
          </a:ln>
          <a:extLst/>
        </p:spPr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z="700"/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id="{94DB219F-1ABA-4F55-B0F1-C5321C70B8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201899" y="763953"/>
            <a:ext cx="1657449" cy="38099"/>
          </a:xfrm>
          <a:prstGeom prst="rect">
            <a:avLst/>
          </a:prstGeom>
          <a:solidFill>
            <a:srgbClr val="FB9708"/>
          </a:solidFill>
          <a:ln>
            <a:noFill/>
          </a:ln>
          <a:extLst/>
        </p:spPr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z="700"/>
          </a:p>
        </p:txBody>
      </p:sp>
    </p:spTree>
    <p:extLst>
      <p:ext uri="{BB962C8B-B14F-4D97-AF65-F5344CB8AC3E}">
        <p14:creationId xmlns:p14="http://schemas.microsoft.com/office/powerpoint/2010/main" val="151429872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>
            <a:extLst>
              <a:ext uri="{FF2B5EF4-FFF2-40B4-BE49-F238E27FC236}">
                <a16:creationId xmlns:a16="http://schemas.microsoft.com/office/drawing/2014/main" id="{40F8E9F8-6E55-4C8A-B557-828CC2C2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7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5D5BD593-186D-41CC-AE46-6F622E8A9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458" y="5327386"/>
            <a:ext cx="476250" cy="19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en-US" altLang="zh-CN" sz="750" dirty="0">
                <a:solidFill>
                  <a:srgbClr val="7F7F7F"/>
                </a:solidFill>
                <a:cs typeface="Arial" panose="020B0604020202020204" pitchFamily="34" charset="0"/>
              </a:rPr>
              <a:t> </a:t>
            </a:r>
            <a:fld id="{28F8727B-5A68-465B-8BDE-FC49768888F4}" type="slidenum">
              <a:rPr kumimoji="0" lang="en-US" altLang="zh-CN" sz="750" smtClean="0">
                <a:solidFill>
                  <a:schemeClr val="bg1"/>
                </a:solidFill>
                <a:cs typeface="Arial" panose="020B0604020202020204" pitchFamily="34" charset="0"/>
              </a:rPr>
              <a:pPr algn="ctr" eaLnBrk="1" hangingPunct="1">
                <a:defRPr/>
              </a:pPr>
              <a:t>‹#›</a:t>
            </a:fld>
            <a:endParaRPr kumimoji="0" lang="en-US" altLang="zh-CN" sz="75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直接连接符 19">
            <a:extLst>
              <a:ext uri="{FF2B5EF4-FFF2-40B4-BE49-F238E27FC236}">
                <a16:creationId xmlns:a16="http://schemas.microsoft.com/office/drawing/2014/main" id="{468881D5-E6B7-4C79-92EA-26D239A4826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757709" y="5423958"/>
            <a:ext cx="849313" cy="0"/>
          </a:xfrm>
          <a:prstGeom prst="line">
            <a:avLst/>
          </a:prstGeom>
          <a:ln w="9525">
            <a:solidFill>
              <a:srgbClr val="FFA2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4">
            <a:extLst>
              <a:ext uri="{FF2B5EF4-FFF2-40B4-BE49-F238E27FC236}">
                <a16:creationId xmlns:a16="http://schemas.microsoft.com/office/drawing/2014/main" id="{8BC83713-B66C-4E9F-A8CF-96E9CF985151}"/>
              </a:ext>
            </a:extLst>
          </p:cNvPr>
          <p:cNvCxnSpPr>
            <a:cxnSpLocks/>
          </p:cNvCxnSpPr>
          <p:nvPr/>
        </p:nvCxnSpPr>
        <p:spPr>
          <a:xfrm flipV="1">
            <a:off x="3099595" y="5423958"/>
            <a:ext cx="5181864" cy="0"/>
          </a:xfrm>
          <a:prstGeom prst="line">
            <a:avLst/>
          </a:prstGeom>
          <a:ln>
            <a:solidFill>
              <a:srgbClr val="006E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4">
            <a:extLst>
              <a:ext uri="{FF2B5EF4-FFF2-40B4-BE49-F238E27FC236}">
                <a16:creationId xmlns:a16="http://schemas.microsoft.com/office/drawing/2014/main" id="{66E6DB8E-71C6-4E5C-88EB-775D7E2BF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90" y="5138208"/>
            <a:ext cx="1780646" cy="57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F213CF5-C59A-4781-B3E1-827D45CE5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396" y="5289021"/>
            <a:ext cx="1033198" cy="27103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375"/>
              </a:spcBef>
              <a:defRPr/>
            </a:pPr>
            <a:r>
              <a:rPr lang="zh-CN" altLang="en-US" sz="917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大数据挖掘专家</a:t>
            </a:r>
            <a:endParaRPr lang="en-US" altLang="zh-CN" sz="917" dirty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Arial" charset="0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53185" y="936705"/>
            <a:ext cx="9003206" cy="4155963"/>
          </a:xfrm>
        </p:spPr>
        <p:txBody>
          <a:bodyPr>
            <a:noAutofit/>
          </a:bodyPr>
          <a:lstStyle>
            <a:lvl1pPr marL="226753" indent="-226753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  <a:defRPr sz="15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30000"/>
              </a:lnSpc>
              <a:buClr>
                <a:srgbClr val="032089"/>
              </a:buClr>
              <a:buFont typeface="Wingdings" pitchFamily="2" charset="2"/>
              <a:buChar char="l"/>
              <a:defRPr sz="1456" b="0">
                <a:latin typeface="微软雅黑" pitchFamily="34" charset="-122"/>
                <a:ea typeface="微软雅黑" pitchFamily="34" charset="-122"/>
              </a:defRPr>
            </a:lvl2pPr>
            <a:lvl3pPr>
              <a:defRPr sz="1191" b="0">
                <a:latin typeface="微软雅黑" pitchFamily="34" charset="-122"/>
                <a:ea typeface="微软雅黑" pitchFamily="34" charset="-122"/>
              </a:defRPr>
            </a:lvl3pPr>
            <a:lvl4pPr>
              <a:defRPr sz="1191" b="0">
                <a:latin typeface="微软雅黑" pitchFamily="34" charset="-122"/>
                <a:ea typeface="微软雅黑" pitchFamily="34" charset="-122"/>
              </a:defRPr>
            </a:lvl4pPr>
            <a:lvl5pPr>
              <a:defRPr sz="1191" b="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DF6BDD-D35F-402A-B27C-8529022D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99" y="299232"/>
            <a:ext cx="9144001" cy="440147"/>
          </a:xfrm>
        </p:spPr>
        <p:txBody>
          <a:bodyPr/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2B62977-DF5C-401D-9194-2A93D80DBF0D}"/>
              </a:ext>
            </a:extLst>
          </p:cNvPr>
          <p:cNvCxnSpPr>
            <a:cxnSpLocks/>
          </p:cNvCxnSpPr>
          <p:nvPr/>
        </p:nvCxnSpPr>
        <p:spPr>
          <a:xfrm>
            <a:off x="1993636" y="5289021"/>
            <a:ext cx="0" cy="32658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B0E6CDBE-02ED-49D7-ACB4-9FD393570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98" y="227208"/>
            <a:ext cx="1694332" cy="450000"/>
          </a:xfrm>
          <a:prstGeom prst="rect">
            <a:avLst/>
          </a:prstGeom>
        </p:spPr>
      </p:pic>
      <p:sp>
        <p:nvSpPr>
          <p:cNvPr id="16" name="AutoShape 23">
            <a:extLst>
              <a:ext uri="{FF2B5EF4-FFF2-40B4-BE49-F238E27FC236}">
                <a16:creationId xmlns:a16="http://schemas.microsoft.com/office/drawing/2014/main" id="{262C0CBD-6E3B-4308-AA0D-DDD7D2C7E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53" y="763323"/>
            <a:ext cx="7997031" cy="60000"/>
          </a:xfrm>
          <a:prstGeom prst="rect">
            <a:avLst/>
          </a:prstGeom>
          <a:solidFill>
            <a:srgbClr val="006EBC"/>
          </a:solidFill>
          <a:ln>
            <a:noFill/>
          </a:ln>
          <a:extLst/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793"/>
          </a:p>
        </p:txBody>
      </p:sp>
      <p:sp>
        <p:nvSpPr>
          <p:cNvPr id="17" name="AutoShape 23">
            <a:extLst>
              <a:ext uri="{FF2B5EF4-FFF2-40B4-BE49-F238E27FC236}">
                <a16:creationId xmlns:a16="http://schemas.microsoft.com/office/drawing/2014/main" id="{AF996E92-E59F-48E2-8F38-AEC6251E9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083" y="763323"/>
            <a:ext cx="1657615" cy="60000"/>
          </a:xfrm>
          <a:prstGeom prst="rect">
            <a:avLst/>
          </a:prstGeom>
          <a:solidFill>
            <a:srgbClr val="FB9708"/>
          </a:solidFill>
          <a:ln>
            <a:noFill/>
          </a:ln>
          <a:extLst/>
        </p:spPr>
        <p:txBody>
          <a:bodyPr wrap="none" anchor="ctr"/>
          <a:lstStyle>
            <a:lvl1pPr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zh-CN" altLang="en-US" sz="793"/>
          </a:p>
        </p:txBody>
      </p:sp>
    </p:spTree>
    <p:extLst>
      <p:ext uri="{BB962C8B-B14F-4D97-AF65-F5344CB8AC3E}">
        <p14:creationId xmlns:p14="http://schemas.microsoft.com/office/powerpoint/2010/main" val="318371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831CD9FE-875C-4F7F-9367-A6454EA3B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58678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04CFBA-095B-4CAA-92AB-A85A8D73C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0417"/>
            <a:ext cx="10158678" cy="1807104"/>
          </a:xfrm>
          <a:prstGeom prst="rect">
            <a:avLst/>
          </a:prstGeom>
          <a:solidFill>
            <a:srgbClr val="006EBC"/>
          </a:solidFill>
          <a:ln>
            <a:solidFill>
              <a:srgbClr val="006EBC"/>
            </a:solidFill>
          </a:ln>
          <a:effectLst>
            <a:outerShdw blurRad="50800" dist="38100" dir="5400000" algn="t" rotWithShape="0">
              <a:srgbClr val="000000">
                <a:alpha val="0"/>
              </a:srgbClr>
            </a:outerShdw>
          </a:effectLst>
          <a:extLst/>
        </p:spPr>
        <p:txBody>
          <a:bodyPr anchor="ctr"/>
          <a:lstStyle/>
          <a:p>
            <a:pPr algn="ctr">
              <a:defRPr/>
            </a:pPr>
            <a:endParaRPr lang="zh-CN" altLang="en-US" sz="595" dirty="0">
              <a:solidFill>
                <a:schemeClr val="bg1"/>
              </a:solidFill>
              <a:latin typeface="Calibri"/>
              <a:ea typeface="宋体"/>
              <a:cs typeface="宋体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2FAA5F-6E9A-4231-9C25-2240E136C859}"/>
              </a:ext>
            </a:extLst>
          </p:cNvPr>
          <p:cNvSpPr txBox="1">
            <a:spLocks/>
          </p:cNvSpPr>
          <p:nvPr/>
        </p:nvSpPr>
        <p:spPr>
          <a:xfrm>
            <a:off x="4169907" y="1289423"/>
            <a:ext cx="5901709" cy="1625685"/>
          </a:xfrm>
          <a:prstGeom prst="rect">
            <a:avLst/>
          </a:prstGeom>
        </p:spPr>
        <p:txBody>
          <a:bodyPr lIns="57150" tIns="28575" rIns="57150" bIns="28575" anchor="b"/>
          <a:lstStyle>
            <a:lvl1pPr algn="ctr" defTabSz="1028700" rtl="0" eaLnBrk="1" fontAlgn="base" latinLnBrk="0" hangingPunct="1">
              <a:lnSpc>
                <a:spcPts val="3360"/>
              </a:lnSpc>
              <a:spcBef>
                <a:spcPts val="630"/>
              </a:spcBef>
              <a:spcAft>
                <a:spcPct val="0"/>
              </a:spcAft>
              <a:buNone/>
              <a:defRPr lang="en-US" sz="294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defRPr/>
            </a:pPr>
            <a:r>
              <a:rPr altLang="zh-CN" sz="5500" dirty="0">
                <a:ln>
                  <a:solidFill>
                    <a:schemeClr val="bg1"/>
                  </a:solidFill>
                </a:ln>
                <a:effectLst>
                  <a:reflection blurRad="6350" stA="50000" endA="300" endPos="50000" dist="29997" dir="5400000" sy="-100000" algn="bl" rotWithShape="0"/>
                </a:effectLst>
              </a:rPr>
              <a:t>Thank you!</a:t>
            </a:r>
            <a:endParaRPr lang="zh-CN" altLang="en-US" sz="5500" dirty="0">
              <a:ln>
                <a:solidFill>
                  <a:schemeClr val="bg1"/>
                </a:solidFill>
              </a:ln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pic>
        <p:nvPicPr>
          <p:cNvPr id="5" name="图片 4" descr="AW视觉符号.jpg">
            <a:extLst>
              <a:ext uri="{FF2B5EF4-FFF2-40B4-BE49-F238E27FC236}">
                <a16:creationId xmlns:a16="http://schemas.microsoft.com/office/drawing/2014/main" id="{180ACF93-ED71-4187-A06E-19604884330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63" y="1872345"/>
            <a:ext cx="3914183" cy="2065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F63239-2AB9-4094-A404-E0F50B42E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0053" y="321618"/>
            <a:ext cx="1572948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167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大数据成就未来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502F3F6-2236-4ADF-BEDF-9C9FB4A3CC72}"/>
              </a:ext>
            </a:extLst>
          </p:cNvPr>
          <p:cNvCxnSpPr>
            <a:cxnSpLocks/>
          </p:cNvCxnSpPr>
          <p:nvPr/>
        </p:nvCxnSpPr>
        <p:spPr>
          <a:xfrm>
            <a:off x="8774907" y="475077"/>
            <a:ext cx="10715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F316692-8756-418F-B477-42E805BAE288}"/>
              </a:ext>
            </a:extLst>
          </p:cNvPr>
          <p:cNvCxnSpPr>
            <a:cxnSpLocks/>
          </p:cNvCxnSpPr>
          <p:nvPr/>
        </p:nvCxnSpPr>
        <p:spPr>
          <a:xfrm>
            <a:off x="5491428" y="475077"/>
            <a:ext cx="10715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16" descr="LOGO1.png">
            <a:extLst>
              <a:ext uri="{FF2B5EF4-FFF2-40B4-BE49-F238E27FC236}">
                <a16:creationId xmlns:a16="http://schemas.microsoft.com/office/drawing/2014/main" id="{DDB8B588-AD4F-4C74-AC79-3B44F8602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49" y="250181"/>
            <a:ext cx="455083" cy="44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483617-46EC-4C31-B363-5ADD5BB471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2" y="235077"/>
            <a:ext cx="1694333" cy="45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790B7C7-2809-4CFB-8ECD-65D05E10FA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43090" y="1640417"/>
            <a:ext cx="10158237" cy="1807243"/>
          </a:xfrm>
          <a:prstGeom prst="rect">
            <a:avLst/>
          </a:prstGeom>
          <a:solidFill>
            <a:srgbClr val="064BB2"/>
          </a:solidFill>
          <a:ln>
            <a:noFill/>
          </a:ln>
          <a:effectLst>
            <a:outerShdw blurRad="50800" dist="38100" dir="5400000" algn="t" rotWithShape="0">
              <a:srgbClr val="000000">
                <a:alpha val="0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00" dirty="0">
              <a:solidFill>
                <a:schemeClr val="bg1"/>
              </a:solidFill>
              <a:latin typeface="Calibri"/>
              <a:ea typeface="宋体"/>
              <a:cs typeface="宋体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8FBD4DA-F051-45BE-A173-2480721477CD}"/>
              </a:ext>
            </a:extLst>
          </p:cNvPr>
          <p:cNvSpPr txBox="1">
            <a:spLocks/>
          </p:cNvSpPr>
          <p:nvPr userDrawn="1"/>
        </p:nvSpPr>
        <p:spPr>
          <a:xfrm>
            <a:off x="3076354" y="1536900"/>
            <a:ext cx="5901709" cy="1378208"/>
          </a:xfrm>
          <a:prstGeom prst="rect">
            <a:avLst/>
          </a:prstGeom>
        </p:spPr>
        <p:txBody>
          <a:bodyPr vert="horz" lIns="71323" tIns="35662" rIns="71323" bIns="35662" rtlCol="0" anchor="b">
            <a:noAutofit/>
          </a:bodyPr>
          <a:lstStyle>
            <a:lvl1pPr algn="ctr" defTabSz="1028700" rtl="0" eaLnBrk="1" fontAlgn="base" latinLnBrk="0" hangingPunct="1">
              <a:lnSpc>
                <a:spcPts val="3360"/>
              </a:lnSpc>
              <a:spcBef>
                <a:spcPts val="630"/>
              </a:spcBef>
              <a:spcAft>
                <a:spcPct val="0"/>
              </a:spcAft>
              <a:buNone/>
              <a:defRPr lang="en-US" sz="294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altLang="zh-CN" sz="5100" b="1" cap="none" spc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Thank you!</a:t>
            </a:r>
            <a:endParaRPr lang="zh-CN" altLang="en-US" sz="5100" b="1" cap="none" spc="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pic>
        <p:nvPicPr>
          <p:cNvPr id="15" name="图片 14" descr="AW视觉符号.jpg">
            <a:extLst>
              <a:ext uri="{FF2B5EF4-FFF2-40B4-BE49-F238E27FC236}">
                <a16:creationId xmlns:a16="http://schemas.microsoft.com/office/drawing/2014/main" id="{B346F0F8-2830-4D59-9434-AA8ABB78A7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8662" y="1872344"/>
            <a:ext cx="3914182" cy="2065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81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0A5C0628-7CA7-4BB5-BE85-1CFBCC3D74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2990" y="162719"/>
            <a:ext cx="9144000" cy="57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CCD3DF16-D30F-4A32-A413-8471E0EEB5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51896" y="989542"/>
            <a:ext cx="9144000" cy="84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CB48537D-1FA4-41CE-9519-05273ED0A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1896" y="4456907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62659-EDEF-4896-B44C-15816E2E4CD8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86298DAB-2ED7-406A-B9B8-52E403787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597ED-A428-4847-8034-7A70C69917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ADDF76D-4621-4A86-8458-9AE080A51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86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1583">
          <a:solidFill>
            <a:schemeClr val="tx1"/>
          </a:solidFill>
          <a:latin typeface="+mj-lt"/>
          <a:ea typeface="微软雅黑" pitchFamily="34" charset="-122"/>
          <a:cs typeface="微软雅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1583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1583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1583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1583">
          <a:solidFill>
            <a:schemeClr val="tx1"/>
          </a:solidFill>
          <a:latin typeface="Calibri" pitchFamily="34" charset="0"/>
          <a:ea typeface="微软雅黑" pitchFamily="34" charset="-122"/>
          <a:cs typeface="微软雅黑" charset="0"/>
        </a:defRPr>
      </a:lvl5pPr>
      <a:lvl6pPr marL="302340" algn="l" rtl="0" eaLnBrk="1" fontAlgn="base" hangingPunct="1">
        <a:spcBef>
          <a:spcPct val="0"/>
        </a:spcBef>
        <a:spcAft>
          <a:spcPct val="0"/>
        </a:spcAft>
        <a:defRPr sz="1587">
          <a:solidFill>
            <a:schemeClr val="tx1"/>
          </a:solidFill>
          <a:latin typeface="Calibri" pitchFamily="34" charset="0"/>
          <a:ea typeface="黑体" pitchFamily="2" charset="-122"/>
        </a:defRPr>
      </a:lvl6pPr>
      <a:lvl7pPr marL="604680" algn="l" rtl="0" eaLnBrk="1" fontAlgn="base" hangingPunct="1">
        <a:spcBef>
          <a:spcPct val="0"/>
        </a:spcBef>
        <a:spcAft>
          <a:spcPct val="0"/>
        </a:spcAft>
        <a:defRPr sz="1587">
          <a:solidFill>
            <a:schemeClr val="tx1"/>
          </a:solidFill>
          <a:latin typeface="Calibri" pitchFamily="34" charset="0"/>
          <a:ea typeface="黑体" pitchFamily="2" charset="-122"/>
        </a:defRPr>
      </a:lvl7pPr>
      <a:lvl8pPr marL="907020" algn="l" rtl="0" eaLnBrk="1" fontAlgn="base" hangingPunct="1">
        <a:spcBef>
          <a:spcPct val="0"/>
        </a:spcBef>
        <a:spcAft>
          <a:spcPct val="0"/>
        </a:spcAft>
        <a:defRPr sz="1587">
          <a:solidFill>
            <a:schemeClr val="tx1"/>
          </a:solidFill>
          <a:latin typeface="Calibri" pitchFamily="34" charset="0"/>
          <a:ea typeface="黑体" pitchFamily="2" charset="-122"/>
        </a:defRPr>
      </a:lvl8pPr>
      <a:lvl9pPr marL="1209360" algn="l" rtl="0" eaLnBrk="1" fontAlgn="base" hangingPunct="1">
        <a:spcBef>
          <a:spcPct val="0"/>
        </a:spcBef>
        <a:spcAft>
          <a:spcPct val="0"/>
        </a:spcAft>
        <a:defRPr sz="1587">
          <a:solidFill>
            <a:schemeClr val="tx1"/>
          </a:solidFill>
          <a:latin typeface="Calibri" pitchFamily="34" charset="0"/>
          <a:ea typeface="黑体" pitchFamily="2" charset="-122"/>
        </a:defRPr>
      </a:lvl9pPr>
    </p:titleStyle>
    <p:bodyStyle>
      <a:lvl1pPr marL="226210" indent="-22621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Font typeface="Wingdings" panose="05000000000000000000" pitchFamily="2" charset="2"/>
        <a:buChar char="n"/>
        <a:defRPr kumimoji="1" sz="1250">
          <a:solidFill>
            <a:schemeClr val="tx1"/>
          </a:solidFill>
          <a:latin typeface="+mn-lt"/>
          <a:ea typeface="+mn-ea"/>
          <a:cs typeface="宋体" charset="0"/>
        </a:defRPr>
      </a:lvl1pPr>
      <a:lvl2pPr marL="490783" indent="-187847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833">
          <a:solidFill>
            <a:schemeClr val="tx1"/>
          </a:solidFill>
          <a:latin typeface="+mn-lt"/>
          <a:ea typeface="+mn-ea"/>
        </a:defRPr>
      </a:lvl2pPr>
      <a:lvl3pPr marL="755356" indent="-1508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583">
          <a:solidFill>
            <a:schemeClr val="tx1"/>
          </a:solidFill>
          <a:latin typeface="+mn-lt"/>
          <a:ea typeface="+mn-ea"/>
        </a:defRPr>
      </a:lvl3pPr>
      <a:lvl4pPr marL="1056969" indent="-1508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250">
          <a:solidFill>
            <a:schemeClr val="tx1"/>
          </a:solidFill>
          <a:latin typeface="+mn-lt"/>
          <a:ea typeface="+mn-ea"/>
        </a:defRPr>
      </a:lvl4pPr>
      <a:lvl5pPr marL="1359904" indent="-15080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250">
          <a:solidFill>
            <a:schemeClr val="tx1"/>
          </a:solidFill>
          <a:latin typeface="+mn-lt"/>
          <a:ea typeface="+mn-ea"/>
        </a:defRPr>
      </a:lvl5pPr>
      <a:lvl6pPr marL="1662870" indent="-15117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22">
          <a:solidFill>
            <a:schemeClr val="tx1"/>
          </a:solidFill>
          <a:latin typeface="+mn-lt"/>
          <a:ea typeface="+mn-ea"/>
        </a:defRPr>
      </a:lvl6pPr>
      <a:lvl7pPr marL="1965211" indent="-15117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22">
          <a:solidFill>
            <a:schemeClr val="tx1"/>
          </a:solidFill>
          <a:latin typeface="+mn-lt"/>
          <a:ea typeface="+mn-ea"/>
        </a:defRPr>
      </a:lvl7pPr>
      <a:lvl8pPr marL="2267550" indent="-15117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22">
          <a:solidFill>
            <a:schemeClr val="tx1"/>
          </a:solidFill>
          <a:latin typeface="+mn-lt"/>
          <a:ea typeface="+mn-ea"/>
        </a:defRPr>
      </a:lvl8pPr>
      <a:lvl9pPr marL="2569890" indent="-15117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2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04680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1pPr>
      <a:lvl2pPr marL="302340" algn="l" defTabSz="604680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2pPr>
      <a:lvl3pPr marL="604680" algn="l" defTabSz="604680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3pPr>
      <a:lvl4pPr marL="907020" algn="l" defTabSz="604680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4pPr>
      <a:lvl5pPr marL="1209360" algn="l" defTabSz="604680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5pPr>
      <a:lvl6pPr marL="1511700" algn="l" defTabSz="604680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6pPr>
      <a:lvl7pPr marL="1814040" algn="l" defTabSz="604680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7pPr>
      <a:lvl8pPr marL="2116380" algn="l" defTabSz="604680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8pPr>
      <a:lvl9pPr marL="2418720" algn="l" defTabSz="604680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42.emf"/><Relationship Id="rId3" Type="http://schemas.openxmlformats.org/officeDocument/2006/relationships/oleObject" Target="../embeddings/oleObject31.bin"/><Relationship Id="rId21" Type="http://schemas.openxmlformats.org/officeDocument/2006/relationships/image" Target="../media/image43.emf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9.e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emf"/><Relationship Id="rId20" Type="http://schemas.openxmlformats.org/officeDocument/2006/relationships/oleObject" Target="../embeddings/oleObject40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e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23" Type="http://schemas.openxmlformats.org/officeDocument/2006/relationships/image" Target="../media/image29.emf"/><Relationship Id="rId10" Type="http://schemas.openxmlformats.org/officeDocument/2006/relationships/image" Target="../media/image27.e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36.e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0.emf"/><Relationship Id="rId22" Type="http://schemas.openxmlformats.org/officeDocument/2006/relationships/oleObject" Target="../embeddings/oleObject4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13.emf"/><Relationship Id="rId18" Type="http://schemas.openxmlformats.org/officeDocument/2006/relationships/oleObject" Target="../embeddings/oleObject49.bin"/><Relationship Id="rId3" Type="http://schemas.openxmlformats.org/officeDocument/2006/relationships/image" Target="../media/image18.png"/><Relationship Id="rId21" Type="http://schemas.openxmlformats.org/officeDocument/2006/relationships/image" Target="../media/image24.emf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44.emf"/><Relationship Id="rId23" Type="http://schemas.openxmlformats.org/officeDocument/2006/relationships/oleObject" Target="../embeddings/oleObject52.bin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45.e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47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emf"/><Relationship Id="rId11" Type="http://schemas.openxmlformats.org/officeDocument/2006/relationships/image" Target="../media/image46.emf"/><Relationship Id="rId5" Type="http://schemas.openxmlformats.org/officeDocument/2006/relationships/oleObject" Target="../embeddings/oleObject54.bin"/><Relationship Id="rId10" Type="http://schemas.openxmlformats.org/officeDocument/2006/relationships/oleObject" Target="../embeddings/oleObject56.bin"/><Relationship Id="rId4" Type="http://schemas.openxmlformats.org/officeDocument/2006/relationships/image" Target="../media/image44.emf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53.emf"/><Relationship Id="rId18" Type="http://schemas.openxmlformats.org/officeDocument/2006/relationships/oleObject" Target="../embeddings/oleObject65.bin"/><Relationship Id="rId3" Type="http://schemas.openxmlformats.org/officeDocument/2006/relationships/image" Target="../media/image57.png"/><Relationship Id="rId7" Type="http://schemas.openxmlformats.org/officeDocument/2006/relationships/image" Target="../media/image50.e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5" Type="http://schemas.openxmlformats.org/officeDocument/2006/relationships/image" Target="../media/image54.e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56.e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51.emf"/><Relationship Id="rId14" Type="http://schemas.openxmlformats.org/officeDocument/2006/relationships/oleObject" Target="../embeddings/oleObject6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61.e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58.e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0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e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56.emf"/><Relationship Id="rId4" Type="http://schemas.openxmlformats.org/officeDocument/2006/relationships/image" Target="../media/image53.e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5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79.bin"/><Relationship Id="rId18" Type="http://schemas.openxmlformats.org/officeDocument/2006/relationships/oleObject" Target="../embeddings/oleObject82.bin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59.emf"/><Relationship Id="rId1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1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e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80.bin"/><Relationship Id="rId10" Type="http://schemas.openxmlformats.org/officeDocument/2006/relationships/image" Target="../media/image56.emf"/><Relationship Id="rId4" Type="http://schemas.openxmlformats.org/officeDocument/2006/relationships/image" Target="../media/image53.e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6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27.emf"/><Relationship Id="rId3" Type="http://schemas.openxmlformats.org/officeDocument/2006/relationships/image" Target="../media/image69.png"/><Relationship Id="rId7" Type="http://schemas.openxmlformats.org/officeDocument/2006/relationships/image" Target="../media/image66.emf"/><Relationship Id="rId12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68.emf"/><Relationship Id="rId5" Type="http://schemas.openxmlformats.org/officeDocument/2006/relationships/image" Target="../media/image65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67.emf"/><Relationship Id="rId14" Type="http://schemas.openxmlformats.org/officeDocument/2006/relationships/oleObject" Target="../embeddings/oleObject8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94.bin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6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2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1.e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5" Type="http://schemas.openxmlformats.org/officeDocument/2006/relationships/oleObject" Target="../embeddings/oleObject95.bin"/><Relationship Id="rId10" Type="http://schemas.openxmlformats.org/officeDocument/2006/relationships/image" Target="../media/image56.emf"/><Relationship Id="rId4" Type="http://schemas.openxmlformats.org/officeDocument/2006/relationships/image" Target="../media/image70.e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56.e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77.emf"/><Relationship Id="rId17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4.e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76.emf"/><Relationship Id="rId4" Type="http://schemas.openxmlformats.org/officeDocument/2006/relationships/image" Target="../media/image73.e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7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image" Target="../media/image83.emf"/><Relationship Id="rId3" Type="http://schemas.openxmlformats.org/officeDocument/2006/relationships/image" Target="../media/image84.png"/><Relationship Id="rId7" Type="http://schemas.openxmlformats.org/officeDocument/2006/relationships/image" Target="../media/image11.emf"/><Relationship Id="rId12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82.e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110.bin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83.emf"/><Relationship Id="rId3" Type="http://schemas.openxmlformats.org/officeDocument/2006/relationships/image" Target="../media/image88.png"/><Relationship Id="rId7" Type="http://schemas.openxmlformats.org/officeDocument/2006/relationships/image" Target="../media/image86.emf"/><Relationship Id="rId12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45.emf"/><Relationship Id="rId5" Type="http://schemas.openxmlformats.org/officeDocument/2006/relationships/image" Target="../media/image85.emf"/><Relationship Id="rId10" Type="http://schemas.openxmlformats.org/officeDocument/2006/relationships/oleObject" Target="../embeddings/oleObject115.bin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8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3" Type="http://schemas.openxmlformats.org/officeDocument/2006/relationships/image" Target="../media/image91.png"/><Relationship Id="rId7" Type="http://schemas.openxmlformats.org/officeDocument/2006/relationships/image" Target="../media/image9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56.emf"/><Relationship Id="rId5" Type="http://schemas.openxmlformats.org/officeDocument/2006/relationships/image" Target="../media/image89.emf"/><Relationship Id="rId10" Type="http://schemas.openxmlformats.org/officeDocument/2006/relationships/oleObject" Target="../embeddings/oleObject120.bin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2.emf"/><Relationship Id="rId18" Type="http://schemas.openxmlformats.org/officeDocument/2006/relationships/oleObject" Target="../embeddings/oleObject8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6.emf"/><Relationship Id="rId7" Type="http://schemas.openxmlformats.org/officeDocument/2006/relationships/image" Target="../media/image9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emf"/><Relationship Id="rId5" Type="http://schemas.openxmlformats.org/officeDocument/2006/relationships/image" Target="../media/image18.png"/><Relationship Id="rId15" Type="http://schemas.openxmlformats.org/officeDocument/2006/relationships/image" Target="../media/image13.emf"/><Relationship Id="rId23" Type="http://schemas.openxmlformats.org/officeDocument/2006/relationships/image" Target="../media/image17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5.emf"/><Relationship Id="rId4" Type="http://schemas.openxmlformats.org/officeDocument/2006/relationships/image" Target="../media/image8.emf"/><Relationship Id="rId9" Type="http://schemas.openxmlformats.org/officeDocument/2006/relationships/image" Target="../media/image10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18.png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2.bin"/><Relationship Id="rId3" Type="http://schemas.openxmlformats.org/officeDocument/2006/relationships/oleObject" Target="../embeddings/oleObject11.bin"/><Relationship Id="rId21" Type="http://schemas.openxmlformats.org/officeDocument/2006/relationships/image" Target="../media/image12.emf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3.emf"/><Relationship Id="rId17" Type="http://schemas.openxmlformats.org/officeDocument/2006/relationships/image" Target="../media/image10.emf"/><Relationship Id="rId25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29" Type="http://schemas.openxmlformats.org/officeDocument/2006/relationships/image" Target="../media/image26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15.bin"/><Relationship Id="rId24" Type="http://schemas.openxmlformats.org/officeDocument/2006/relationships/oleObject" Target="../embeddings/oleObject21.bin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9.emf"/><Relationship Id="rId23" Type="http://schemas.openxmlformats.org/officeDocument/2006/relationships/image" Target="../media/image13.emf"/><Relationship Id="rId28" Type="http://schemas.openxmlformats.org/officeDocument/2006/relationships/oleObject" Target="../embeddings/oleObject23.bin"/><Relationship Id="rId10" Type="http://schemas.openxmlformats.org/officeDocument/2006/relationships/image" Target="../media/image22.emf"/><Relationship Id="rId19" Type="http://schemas.openxmlformats.org/officeDocument/2006/relationships/image" Target="../media/image11.e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14.bin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25.emf"/><Relationship Id="rId30" Type="http://schemas.openxmlformats.org/officeDocument/2006/relationships/oleObject" Target="../embeddings/oleObject24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e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30.emf"/><Relationship Id="rId4" Type="http://schemas.openxmlformats.org/officeDocument/2006/relationships/image" Target="../media/image27.emf"/><Relationship Id="rId9" Type="http://schemas.openxmlformats.org/officeDocument/2006/relationships/oleObject" Target="../embeddings/oleObject2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B75B0B3-9C45-43B9-B23D-D3FD6292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150748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19285" y="882862"/>
            <a:ext cx="8826135" cy="35539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拉格朗日乘子法：</a:t>
            </a:r>
            <a:r>
              <a:rPr lang="zh-CN" altLang="en-US" dirty="0"/>
              <a:t>将约束条件函数与原函数联立，从而求出使原函数取得极值的各个变量的解。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对偶问题</a:t>
            </a: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863709"/>
              </p:ext>
            </p:extLst>
          </p:nvPr>
        </p:nvGraphicFramePr>
        <p:xfrm>
          <a:off x="4785011" y="1799381"/>
          <a:ext cx="526256" cy="347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" name="公式" r:id="rId3" imgW="381000" imgH="203200" progId="Equation.3">
                  <p:embed/>
                </p:oleObj>
              </mc:Choice>
              <mc:Fallback>
                <p:oleObj name="公式" r:id="rId3" imgW="381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5011" y="1799381"/>
                        <a:ext cx="526256" cy="3479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内容占位符 1"/>
          <p:cNvSpPr txBox="1">
            <a:spLocks/>
          </p:cNvSpPr>
          <p:nvPr/>
        </p:nvSpPr>
        <p:spPr bwMode="auto">
          <a:xfrm>
            <a:off x="5369399" y="1712302"/>
            <a:ext cx="3088732" cy="48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为拉格朗日乘子，取实数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635597"/>
              </p:ext>
            </p:extLst>
          </p:nvPr>
        </p:nvGraphicFramePr>
        <p:xfrm>
          <a:off x="5162594" y="4821709"/>
          <a:ext cx="1876425" cy="347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" name="公式" r:id="rId5" imgW="1358900" imgH="203200" progId="Equation.3">
                  <p:embed/>
                </p:oleObj>
              </mc:Choice>
              <mc:Fallback>
                <p:oleObj name="公式" r:id="rId5" imgW="1358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594" y="4821709"/>
                        <a:ext cx="1876425" cy="34792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780736"/>
              </p:ext>
            </p:extLst>
          </p:nvPr>
        </p:nvGraphicFramePr>
        <p:xfrm>
          <a:off x="2797122" y="2649500"/>
          <a:ext cx="4631531" cy="414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" name="公式" r:id="rId7" imgW="3352800" imgH="241300" progId="Equation.3">
                  <p:embed/>
                </p:oleObj>
              </mc:Choice>
              <mc:Fallback>
                <p:oleObj name="公式" r:id="rId7" imgW="3352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22" y="2649500"/>
                        <a:ext cx="4631531" cy="41407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773746"/>
              </p:ext>
            </p:extLst>
          </p:nvPr>
        </p:nvGraphicFramePr>
        <p:xfrm>
          <a:off x="2341211" y="2722120"/>
          <a:ext cx="403622" cy="283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6" name="公式" r:id="rId9" imgW="292100" imgH="165100" progId="Equation.3">
                  <p:embed/>
                </p:oleObj>
              </mc:Choice>
              <mc:Fallback>
                <p:oleObj name="公式" r:id="rId9" imgW="2921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211" y="2722120"/>
                        <a:ext cx="403622" cy="283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054457"/>
              </p:ext>
            </p:extLst>
          </p:nvPr>
        </p:nvGraphicFramePr>
        <p:xfrm>
          <a:off x="841403" y="3319201"/>
          <a:ext cx="1245394" cy="369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" name="公式" r:id="rId11" imgW="901700" imgH="215900" progId="Equation.3">
                  <p:embed/>
                </p:oleObj>
              </mc:Choice>
              <mc:Fallback>
                <p:oleObj name="公式" r:id="rId11" imgW="901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403" y="3319201"/>
                        <a:ext cx="1245394" cy="36909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845115"/>
              </p:ext>
            </p:extLst>
          </p:nvPr>
        </p:nvGraphicFramePr>
        <p:xfrm>
          <a:off x="3493950" y="3207897"/>
          <a:ext cx="2444728" cy="625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" name="公式" r:id="rId13" imgW="2095500" imgH="431800" progId="Equation.3">
                  <p:embed/>
                </p:oleObj>
              </mc:Choice>
              <mc:Fallback>
                <p:oleObj name="公式" r:id="rId13" imgW="2095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3950" y="3207897"/>
                        <a:ext cx="2444728" cy="6257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283559"/>
              </p:ext>
            </p:extLst>
          </p:nvPr>
        </p:nvGraphicFramePr>
        <p:xfrm>
          <a:off x="212398" y="3908953"/>
          <a:ext cx="3516445" cy="71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" name="公式" r:id="rId15" imgW="2654300" imgH="431800" progId="Equation.3">
                  <p:embed/>
                </p:oleObj>
              </mc:Choice>
              <mc:Fallback>
                <p:oleObj name="公式" r:id="rId15" imgW="2654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98" y="3908953"/>
                        <a:ext cx="3516445" cy="71062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694666"/>
              </p:ext>
            </p:extLst>
          </p:nvPr>
        </p:nvGraphicFramePr>
        <p:xfrm>
          <a:off x="3900778" y="3908953"/>
          <a:ext cx="2776377" cy="710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" name="公式" r:id="rId17" imgW="2095500" imgH="431800" progId="Equation.3">
                  <p:embed/>
                </p:oleObj>
              </mc:Choice>
              <mc:Fallback>
                <p:oleObj name="公式" r:id="rId17" imgW="2095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778" y="3908953"/>
                        <a:ext cx="2776377" cy="7106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 34"/>
          <p:cNvGrpSpPr/>
          <p:nvPr/>
        </p:nvGrpSpPr>
        <p:grpSpPr>
          <a:xfrm>
            <a:off x="114733" y="1326339"/>
            <a:ext cx="4331405" cy="1207906"/>
            <a:chOff x="417750" y="1687864"/>
            <a:chExt cx="5775207" cy="1449487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5476440"/>
                </p:ext>
              </p:extLst>
            </p:nvPr>
          </p:nvGraphicFramePr>
          <p:xfrm>
            <a:off x="3319884" y="1761154"/>
            <a:ext cx="538163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1" name="公式" r:id="rId19" imgW="292100" imgH="165100" progId="Equation.3">
                    <p:embed/>
                  </p:oleObj>
                </mc:Choice>
                <mc:Fallback>
                  <p:oleObj name="公式" r:id="rId19" imgW="292100" imgH="165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9884" y="1761154"/>
                          <a:ext cx="538163" cy="3397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0305076"/>
                </p:ext>
              </p:extLst>
            </p:nvPr>
          </p:nvGraphicFramePr>
          <p:xfrm>
            <a:off x="3994269" y="1699076"/>
            <a:ext cx="2198688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2" name="公式" r:id="rId20" imgW="1193800" imgH="698500" progId="Equation.3">
                    <p:embed/>
                  </p:oleObj>
                </mc:Choice>
                <mc:Fallback>
                  <p:oleObj name="公式" r:id="rId20" imgW="1193800" imgH="698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4269" y="1699076"/>
                          <a:ext cx="2198688" cy="14382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5796006"/>
                </p:ext>
              </p:extLst>
            </p:nvPr>
          </p:nvGraphicFramePr>
          <p:xfrm>
            <a:off x="3443198" y="2255514"/>
            <a:ext cx="396875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3" name="公式" r:id="rId22" imgW="215900" imgH="152400" progId="Equation.3">
                    <p:embed/>
                  </p:oleObj>
                </mc:Choice>
                <mc:Fallback>
                  <p:oleObj name="公式" r:id="rId22" imgW="215900" imgH="15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3198" y="2255514"/>
                          <a:ext cx="396875" cy="3127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文本框 32"/>
            <p:cNvSpPr txBox="1"/>
            <p:nvPr/>
          </p:nvSpPr>
          <p:spPr>
            <a:xfrm>
              <a:off x="417750" y="1687864"/>
              <a:ext cx="2773851" cy="452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</a:pPr>
              <a:r>
                <a:rPr kumimoji="1" lang="zh-CN" altLang="en-US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例</a:t>
              </a:r>
              <a:r>
                <a:rPr kumimoji="1" lang="en-US" altLang="zh-CN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. </a:t>
              </a:r>
              <a:r>
                <a:rPr kumimoji="1" lang="zh-CN" altLang="en-US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求解函数的最小值：</a:t>
              </a:r>
            </a:p>
          </p:txBody>
        </p:sp>
      </p:grpSp>
      <p:sp>
        <p:nvSpPr>
          <p:cNvPr id="36" name="内容占位符 1">
            <a:extLst>
              <a:ext uri="{FF2B5EF4-FFF2-40B4-BE49-F238E27FC236}">
                <a16:creationId xmlns:a16="http://schemas.microsoft.com/office/drawing/2014/main" id="{20A342FA-8061-4CE4-8618-413D648CE8FE}"/>
              </a:ext>
            </a:extLst>
          </p:cNvPr>
          <p:cNvSpPr txBox="1">
            <a:spLocks/>
          </p:cNvSpPr>
          <p:nvPr/>
        </p:nvSpPr>
        <p:spPr bwMode="auto">
          <a:xfrm>
            <a:off x="119285" y="3226196"/>
            <a:ext cx="3664695" cy="52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令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en-US" altLang="zh-CN" sz="1600" i="1" dirty="0">
                <a:solidFill>
                  <a:schemeClr val="bg1"/>
                </a:solidFill>
                <a:latin typeface="Times"/>
                <a:cs typeface="Times"/>
              </a:rPr>
              <a:t>f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对</a:t>
            </a:r>
            <a:r>
              <a:rPr lang="en-US" altLang="zh-CN" sz="1600" dirty="0">
                <a:solidFill>
                  <a:schemeClr val="bg1"/>
                </a:solidFill>
              </a:rPr>
              <a:t>                      </a:t>
            </a:r>
            <a:r>
              <a:rPr lang="zh-CN" altLang="en-US" sz="1600" dirty="0">
                <a:solidFill>
                  <a:schemeClr val="bg1"/>
                </a:solidFill>
              </a:rPr>
              <a:t>的偏导为零得：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7" name="内容占位符 1">
            <a:extLst>
              <a:ext uri="{FF2B5EF4-FFF2-40B4-BE49-F238E27FC236}">
                <a16:creationId xmlns:a16="http://schemas.microsoft.com/office/drawing/2014/main" id="{4B3DE432-F9BE-4D35-A441-D42ECA505232}"/>
              </a:ext>
            </a:extLst>
          </p:cNvPr>
          <p:cNvSpPr txBox="1">
            <a:spLocks/>
          </p:cNvSpPr>
          <p:nvPr/>
        </p:nvSpPr>
        <p:spPr bwMode="auto">
          <a:xfrm>
            <a:off x="109864" y="4715400"/>
            <a:ext cx="8941701" cy="47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对乘子的偏导即为约束条件，</a:t>
            </a:r>
            <a:r>
              <a:rPr lang="en-US" altLang="zh-CN" sz="1600" dirty="0">
                <a:solidFill>
                  <a:schemeClr val="bg1"/>
                </a:solidFill>
              </a:rPr>
              <a:t>5</a:t>
            </a:r>
            <a:r>
              <a:rPr lang="zh-CN" altLang="en-US" sz="1600" dirty="0">
                <a:solidFill>
                  <a:schemeClr val="bg1"/>
                </a:solidFill>
              </a:rPr>
              <a:t>个变量</a:t>
            </a:r>
            <a:r>
              <a:rPr lang="en-US" altLang="zh-CN" sz="1600" dirty="0">
                <a:solidFill>
                  <a:schemeClr val="bg1"/>
                </a:solidFill>
              </a:rPr>
              <a:t>5</a:t>
            </a:r>
            <a:r>
              <a:rPr lang="zh-CN" altLang="en-US" sz="1600" dirty="0">
                <a:solidFill>
                  <a:schemeClr val="bg1"/>
                </a:solidFill>
              </a:rPr>
              <a:t>个等式，可解得</a:t>
            </a:r>
            <a:r>
              <a:rPr lang="en-US" altLang="zh-CN" sz="1600" dirty="0">
                <a:solidFill>
                  <a:schemeClr val="bg1"/>
                </a:solidFill>
              </a:rPr>
              <a:t>                                 </a:t>
            </a:r>
            <a:r>
              <a:rPr lang="zh-CN" altLang="en-US" sz="1600" dirty="0">
                <a:solidFill>
                  <a:schemeClr val="bg1"/>
                </a:solidFill>
              </a:rPr>
              <a:t>即可求得函数最小值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8" name="内容占位符 1">
            <a:extLst>
              <a:ext uri="{FF2B5EF4-FFF2-40B4-BE49-F238E27FC236}">
                <a16:creationId xmlns:a16="http://schemas.microsoft.com/office/drawing/2014/main" id="{31483695-F968-41B7-9B1C-D0C632D049C0}"/>
              </a:ext>
            </a:extLst>
          </p:cNvPr>
          <p:cNvSpPr txBox="1">
            <a:spLocks/>
          </p:cNvSpPr>
          <p:nvPr/>
        </p:nvSpPr>
        <p:spPr bwMode="auto">
          <a:xfrm>
            <a:off x="109864" y="2584040"/>
            <a:ext cx="2896863" cy="48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对应的拉格朗日函数为：</a:t>
            </a:r>
          </a:p>
        </p:txBody>
      </p:sp>
    </p:spTree>
    <p:extLst>
      <p:ext uri="{BB962C8B-B14F-4D97-AF65-F5344CB8AC3E}">
        <p14:creationId xmlns:p14="http://schemas.microsoft.com/office/powerpoint/2010/main" val="38322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12398" y="884016"/>
            <a:ext cx="8990370" cy="47130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哪条线（超平面）是区分两类样本最优方案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对偶问题</a:t>
            </a:r>
          </a:p>
        </p:txBody>
      </p:sp>
      <p:grpSp>
        <p:nvGrpSpPr>
          <p:cNvPr id="32" name="组 31"/>
          <p:cNvGrpSpPr/>
          <p:nvPr/>
        </p:nvGrpSpPr>
        <p:grpSpPr>
          <a:xfrm>
            <a:off x="4597588" y="1032148"/>
            <a:ext cx="3516319" cy="2961423"/>
            <a:chOff x="3016032" y="1911802"/>
            <a:chExt cx="6137889" cy="4547622"/>
          </a:xfrm>
        </p:grpSpPr>
        <p:pic>
          <p:nvPicPr>
            <p:cNvPr id="33" name="图片 32" descr="屏幕快照 2017-11-15 21.29.3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72"/>
            <a:stretch/>
          </p:blipFill>
          <p:spPr>
            <a:xfrm>
              <a:off x="3016032" y="1911802"/>
              <a:ext cx="6137889" cy="4547622"/>
            </a:xfrm>
            <a:prstGeom prst="rect">
              <a:avLst/>
            </a:prstGeom>
          </p:spPr>
        </p:pic>
        <p:cxnSp>
          <p:nvCxnSpPr>
            <p:cNvPr id="34" name="直线连接符 33"/>
            <p:cNvCxnSpPr/>
            <p:nvPr/>
          </p:nvCxnSpPr>
          <p:spPr>
            <a:xfrm flipV="1">
              <a:off x="5132545" y="2258068"/>
              <a:ext cx="2381078" cy="3651721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/>
            <p:nvPr/>
          </p:nvCxnSpPr>
          <p:spPr>
            <a:xfrm flipV="1">
              <a:off x="3768077" y="2057648"/>
              <a:ext cx="2381078" cy="3651721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/>
            <p:nvPr/>
          </p:nvCxnSpPr>
          <p:spPr>
            <a:xfrm flipV="1">
              <a:off x="4438321" y="2198776"/>
              <a:ext cx="2381078" cy="3651721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对象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8994040"/>
                </p:ext>
              </p:extLst>
            </p:nvPr>
          </p:nvGraphicFramePr>
          <p:xfrm>
            <a:off x="3788622" y="2278757"/>
            <a:ext cx="1358900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79" name="公式" r:id="rId4" imgW="736600" imgH="241300" progId="Equation.3">
                    <p:embed/>
                  </p:oleObj>
                </mc:Choice>
                <mc:Fallback>
                  <p:oleObj name="公式" r:id="rId4" imgW="736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8622" y="2278757"/>
                          <a:ext cx="1358900" cy="496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5193721"/>
                </p:ext>
              </p:extLst>
            </p:nvPr>
          </p:nvGraphicFramePr>
          <p:xfrm>
            <a:off x="7439698" y="3208145"/>
            <a:ext cx="1524000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0" name="公式" r:id="rId6" imgW="825500" imgH="241300" progId="Equation.3">
                    <p:embed/>
                  </p:oleObj>
                </mc:Choice>
                <mc:Fallback>
                  <p:oleObj name="公式" r:id="rId6" imgW="8255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39698" y="3208145"/>
                          <a:ext cx="1524000" cy="496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6642221"/>
                </p:ext>
              </p:extLst>
            </p:nvPr>
          </p:nvGraphicFramePr>
          <p:xfrm>
            <a:off x="7567732" y="2500966"/>
            <a:ext cx="1406525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1" name="公式" r:id="rId8" imgW="762000" imgH="241300" progId="Equation.3">
                    <p:embed/>
                  </p:oleObj>
                </mc:Choice>
                <mc:Fallback>
                  <p:oleObj name="公式" r:id="rId8" imgW="762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67732" y="2500966"/>
                          <a:ext cx="1406525" cy="496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0" name="直线箭头连接符 39"/>
            <p:cNvCxnSpPr>
              <a:endCxn id="37" idx="3"/>
            </p:cNvCxnSpPr>
            <p:nvPr/>
          </p:nvCxnSpPr>
          <p:spPr>
            <a:xfrm flipH="1">
              <a:off x="5147522" y="2522686"/>
              <a:ext cx="690528" cy="4514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/>
            <p:cNvCxnSpPr>
              <a:endCxn id="39" idx="1"/>
            </p:cNvCxnSpPr>
            <p:nvPr/>
          </p:nvCxnSpPr>
          <p:spPr>
            <a:xfrm>
              <a:off x="6490642" y="2749409"/>
              <a:ext cx="1077090" cy="0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/>
            <p:cNvCxnSpPr>
              <a:endCxn id="38" idx="1"/>
            </p:cNvCxnSpPr>
            <p:nvPr/>
          </p:nvCxnSpPr>
          <p:spPr>
            <a:xfrm>
              <a:off x="6737568" y="3422385"/>
              <a:ext cx="702130" cy="34203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/>
            <p:cNvCxnSpPr/>
            <p:nvPr/>
          </p:nvCxnSpPr>
          <p:spPr>
            <a:xfrm>
              <a:off x="3986101" y="4075107"/>
              <a:ext cx="1181720" cy="635082"/>
            </a:xfrm>
            <a:prstGeom prst="line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/>
            <p:nvPr/>
          </p:nvCxnSpPr>
          <p:spPr>
            <a:xfrm>
              <a:off x="4314876" y="4862589"/>
              <a:ext cx="1152783" cy="641452"/>
            </a:xfrm>
            <a:prstGeom prst="line">
              <a:avLst/>
            </a:prstGeom>
            <a:ln w="6350" cmpd="sng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对象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8466602"/>
                </p:ext>
              </p:extLst>
            </p:nvPr>
          </p:nvGraphicFramePr>
          <p:xfrm>
            <a:off x="4350405" y="3933826"/>
            <a:ext cx="270652" cy="335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2" name="公式" r:id="rId10" imgW="114300" imgH="127000" progId="Equation.3">
                    <p:embed/>
                  </p:oleObj>
                </mc:Choice>
                <mc:Fallback>
                  <p:oleObj name="公式" r:id="rId10" imgW="114300" imgH="12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0405" y="3933826"/>
                          <a:ext cx="270652" cy="33577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3517111"/>
                </p:ext>
              </p:extLst>
            </p:nvPr>
          </p:nvGraphicFramePr>
          <p:xfrm>
            <a:off x="4074286" y="5116404"/>
            <a:ext cx="957573" cy="770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3" name="公式" r:id="rId12" imgW="546100" imgH="393700" progId="Equation.3">
                    <p:embed/>
                  </p:oleObj>
                </mc:Choice>
                <mc:Fallback>
                  <p:oleObj name="公式" r:id="rId12" imgW="5461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4286" y="5116404"/>
                          <a:ext cx="957573" cy="77058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椭圆 46"/>
            <p:cNvSpPr/>
            <p:nvPr/>
          </p:nvSpPr>
          <p:spPr bwMode="auto">
            <a:xfrm>
              <a:off x="5061998" y="5627529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6343206" y="3715913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5902265" y="2040004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4826370" y="3733555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" name="直线箭头连接符 50"/>
            <p:cNvCxnSpPr>
              <a:stCxn id="48" idx="5"/>
              <a:endCxn id="52" idx="1"/>
            </p:cNvCxnSpPr>
            <p:nvPr/>
          </p:nvCxnSpPr>
          <p:spPr>
            <a:xfrm>
              <a:off x="6584078" y="3956787"/>
              <a:ext cx="999784" cy="614962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7583863" y="4384793"/>
              <a:ext cx="1234945" cy="373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 i="1" dirty="0"/>
                <a:t>支持向量</a:t>
              </a:r>
              <a:endParaRPr lang="en-US" altLang="zh-CN" b="1" i="1" dirty="0"/>
            </a:p>
          </p:txBody>
        </p:sp>
      </p:grpSp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700212"/>
              </p:ext>
            </p:extLst>
          </p:nvPr>
        </p:nvGraphicFramePr>
        <p:xfrm>
          <a:off x="2487840" y="2933915"/>
          <a:ext cx="2053829" cy="105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4" name="公式" r:id="rId14" imgW="1524000" imgH="635000" progId="Equation.3">
                  <p:embed/>
                </p:oleObj>
              </mc:Choice>
              <mc:Fallback>
                <p:oleObj name="公式" r:id="rId14" imgW="15240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840" y="2933915"/>
                        <a:ext cx="2053829" cy="10596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774082"/>
              </p:ext>
            </p:extLst>
          </p:nvPr>
        </p:nvGraphicFramePr>
        <p:xfrm>
          <a:off x="2028299" y="3113830"/>
          <a:ext cx="403622" cy="283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5" name="公式" r:id="rId16" imgW="292100" imgH="165100" progId="Equation.3">
                  <p:embed/>
                </p:oleObj>
              </mc:Choice>
              <mc:Fallback>
                <p:oleObj name="公式" r:id="rId16" imgW="2921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299" y="3113830"/>
                        <a:ext cx="403622" cy="283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86640"/>
              </p:ext>
            </p:extLst>
          </p:nvPr>
        </p:nvGraphicFramePr>
        <p:xfrm>
          <a:off x="2081644" y="3683118"/>
          <a:ext cx="298847" cy="26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" name="公式" r:id="rId18" imgW="215900" imgH="152400" progId="Equation.3">
                  <p:embed/>
                </p:oleObj>
              </mc:Choice>
              <mc:Fallback>
                <p:oleObj name="公式" r:id="rId18" imgW="2159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644" y="3683118"/>
                        <a:ext cx="298847" cy="26061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323497" y="2978129"/>
            <a:ext cx="1826141" cy="4181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</a:pPr>
            <a:r>
              <a:rPr kumimoji="1"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凸二次优化问题：</a:t>
            </a:r>
          </a:p>
        </p:txBody>
      </p:sp>
      <p:grpSp>
        <p:nvGrpSpPr>
          <p:cNvPr id="16" name="组 15"/>
          <p:cNvGrpSpPr/>
          <p:nvPr/>
        </p:nvGrpSpPr>
        <p:grpSpPr>
          <a:xfrm>
            <a:off x="323112" y="1569627"/>
            <a:ext cx="3434088" cy="1059977"/>
            <a:chOff x="417747" y="1838219"/>
            <a:chExt cx="4578794" cy="1271972"/>
          </a:xfrm>
          <a:solidFill>
            <a:schemeClr val="bg1"/>
          </a:solidFill>
        </p:grpSpPr>
        <p:graphicFrame>
          <p:nvGraphicFramePr>
            <p:cNvPr id="58" name="对象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8000720"/>
                </p:ext>
              </p:extLst>
            </p:nvPr>
          </p:nvGraphicFramePr>
          <p:xfrm>
            <a:off x="3283768" y="1838219"/>
            <a:ext cx="1712773" cy="1271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7" name="公式" r:id="rId20" imgW="952500" imgH="635000" progId="Equation.3">
                    <p:embed/>
                  </p:oleObj>
                </mc:Choice>
                <mc:Fallback>
                  <p:oleObj name="公式" r:id="rId20" imgW="952500" imgH="635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3768" y="1838219"/>
                          <a:ext cx="1712773" cy="127197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内容占位符 1"/>
            <p:cNvSpPr txBox="1">
              <a:spLocks/>
            </p:cNvSpPr>
            <p:nvPr/>
          </p:nvSpPr>
          <p:spPr bwMode="auto">
            <a:xfrm>
              <a:off x="417747" y="1906761"/>
              <a:ext cx="2812026" cy="599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62822" indent="-362822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anose="05000000000000000000" pitchFamily="2" charset="2"/>
                <a:buChar char="Ø"/>
                <a:defRPr kumimoji="1" sz="1800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defRPr>
              </a:lvl1pPr>
              <a:lvl2pPr marL="786115" indent="-302352" algn="l" rtl="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l"/>
                <a:defRPr kumimoji="1" sz="2328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20940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9317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17693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600" dirty="0">
                  <a:solidFill>
                    <a:schemeClr val="bg1"/>
                  </a:solidFill>
                </a:rPr>
                <a:t>支持向量模型：</a:t>
              </a:r>
            </a:p>
          </p:txBody>
        </p:sp>
        <p:graphicFrame>
          <p:nvGraphicFramePr>
            <p:cNvPr id="60" name="对象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3032836"/>
                </p:ext>
              </p:extLst>
            </p:nvPr>
          </p:nvGraphicFramePr>
          <p:xfrm>
            <a:off x="2646486" y="2042050"/>
            <a:ext cx="538162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8" name="公式" r:id="rId22" imgW="292100" imgH="165100" progId="Equation.3">
                    <p:embed/>
                  </p:oleObj>
                </mc:Choice>
                <mc:Fallback>
                  <p:oleObj name="公式" r:id="rId22" imgW="292100" imgH="165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6486" y="2042050"/>
                          <a:ext cx="538162" cy="3397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8053150"/>
                </p:ext>
              </p:extLst>
            </p:nvPr>
          </p:nvGraphicFramePr>
          <p:xfrm>
            <a:off x="2735356" y="2753416"/>
            <a:ext cx="398464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9" name="公式" r:id="rId23" imgW="215900" imgH="152400" progId="Equation.3">
                    <p:embed/>
                  </p:oleObj>
                </mc:Choice>
                <mc:Fallback>
                  <p:oleObj name="公式" r:id="rId23" imgW="215900" imgH="15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5356" y="2753416"/>
                          <a:ext cx="398464" cy="3127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8780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12398" y="868386"/>
            <a:ext cx="8665595" cy="49882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KKT</a:t>
            </a:r>
            <a:r>
              <a:rPr lang="zh-CN" altLang="en-US" dirty="0"/>
              <a:t>条件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对偶问题</a:t>
            </a:r>
          </a:p>
        </p:txBody>
      </p:sp>
      <p:grpSp>
        <p:nvGrpSpPr>
          <p:cNvPr id="15" name="组 14"/>
          <p:cNvGrpSpPr/>
          <p:nvPr/>
        </p:nvGrpSpPr>
        <p:grpSpPr>
          <a:xfrm>
            <a:off x="297993" y="1321266"/>
            <a:ext cx="4037900" cy="1059656"/>
            <a:chOff x="451680" y="1628818"/>
            <a:chExt cx="5383866" cy="1271587"/>
          </a:xfrm>
        </p:grpSpPr>
        <p:graphicFrame>
          <p:nvGraphicFramePr>
            <p:cNvPr id="53" name="对象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9771477"/>
                </p:ext>
              </p:extLst>
            </p:nvPr>
          </p:nvGraphicFramePr>
          <p:xfrm>
            <a:off x="3097108" y="1628818"/>
            <a:ext cx="2738438" cy="1271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0" name="公式" r:id="rId3" imgW="1524000" imgH="635000" progId="Equation.3">
                    <p:embed/>
                  </p:oleObj>
                </mc:Choice>
                <mc:Fallback>
                  <p:oleObj name="公式" r:id="rId3" imgW="1524000" imgH="635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7108" y="1628818"/>
                          <a:ext cx="2738438" cy="12715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对象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6623336"/>
                </p:ext>
              </p:extLst>
            </p:nvPr>
          </p:nvGraphicFramePr>
          <p:xfrm>
            <a:off x="2484387" y="1844716"/>
            <a:ext cx="538163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1" name="公式" r:id="rId5" imgW="292100" imgH="165100" progId="Equation.3">
                    <p:embed/>
                  </p:oleObj>
                </mc:Choice>
                <mc:Fallback>
                  <p:oleObj name="公式" r:id="rId5" imgW="292100" imgH="165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4387" y="1844716"/>
                          <a:ext cx="538163" cy="3397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对象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5481302"/>
                </p:ext>
              </p:extLst>
            </p:nvPr>
          </p:nvGraphicFramePr>
          <p:xfrm>
            <a:off x="2555513" y="2527861"/>
            <a:ext cx="398463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2" name="公式" r:id="rId7" imgW="215900" imgH="152400" progId="Equation.3">
                    <p:embed/>
                  </p:oleObj>
                </mc:Choice>
                <mc:Fallback>
                  <p:oleObj name="公式" r:id="rId7" imgW="215900" imgH="15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513" y="2527861"/>
                          <a:ext cx="398463" cy="3127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矩形 12"/>
            <p:cNvSpPr/>
            <p:nvPr/>
          </p:nvSpPr>
          <p:spPr>
            <a:xfrm>
              <a:off x="451680" y="1740291"/>
              <a:ext cx="2161276" cy="4528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</a:pPr>
              <a:r>
                <a:rPr kumimoji="1" lang="zh-CN" altLang="en-US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凸二次优化问题：</a:t>
              </a:r>
            </a:p>
          </p:txBody>
        </p:sp>
      </p:grpSp>
      <p:pic>
        <p:nvPicPr>
          <p:cNvPr id="2" name="图片 1" descr="svm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97" y="859112"/>
            <a:ext cx="2447341" cy="2062508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299501" y="2608904"/>
            <a:ext cx="5071448" cy="762000"/>
            <a:chOff x="420270" y="3207398"/>
            <a:chExt cx="6761931" cy="914400"/>
          </a:xfrm>
        </p:grpSpPr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6463813"/>
                </p:ext>
              </p:extLst>
            </p:nvPr>
          </p:nvGraphicFramePr>
          <p:xfrm>
            <a:off x="2457801" y="3207398"/>
            <a:ext cx="4724400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3" name="公式" r:id="rId10" imgW="2628900" imgH="457200" progId="Equation.3">
                    <p:embed/>
                  </p:oleObj>
                </mc:Choice>
                <mc:Fallback>
                  <p:oleObj name="公式" r:id="rId10" imgW="26289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7801" y="3207398"/>
                          <a:ext cx="4724400" cy="914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矩形 64"/>
            <p:cNvSpPr/>
            <p:nvPr/>
          </p:nvSpPr>
          <p:spPr>
            <a:xfrm>
              <a:off x="420270" y="3346588"/>
              <a:ext cx="1921893" cy="4528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</a:pPr>
              <a:r>
                <a:rPr kumimoji="1" lang="zh-CN" altLang="en-US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拉格朗日函数：</a:t>
              </a: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275943" y="3551410"/>
            <a:ext cx="4160646" cy="1250156"/>
            <a:chOff x="388860" y="4505525"/>
            <a:chExt cx="5547528" cy="1500187"/>
          </a:xfrm>
        </p:grpSpPr>
        <p:graphicFrame>
          <p:nvGraphicFramePr>
            <p:cNvPr id="64" name="对象 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4456630"/>
                </p:ext>
              </p:extLst>
            </p:nvPr>
          </p:nvGraphicFramePr>
          <p:xfrm>
            <a:off x="3310663" y="4505525"/>
            <a:ext cx="2625725" cy="1500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34" name="公式" r:id="rId12" imgW="1460500" imgH="749300" progId="Equation.3">
                    <p:embed/>
                  </p:oleObj>
                </mc:Choice>
                <mc:Fallback>
                  <p:oleObj name="公式" r:id="rId12" imgW="1460500" imgH="749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0663" y="4505525"/>
                          <a:ext cx="2625725" cy="15001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矩形 65"/>
            <p:cNvSpPr/>
            <p:nvPr/>
          </p:nvSpPr>
          <p:spPr>
            <a:xfrm>
              <a:off x="388860" y="4568530"/>
              <a:ext cx="2684128" cy="1252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</a:pPr>
              <a:r>
                <a:rPr kumimoji="1" lang="zh-CN" altLang="en-US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由于目标函数有不等式约束，故拉格朗日函数须满足</a:t>
              </a:r>
              <a:r>
                <a:rPr kumimoji="1" lang="en-US" altLang="zh-CN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KKT</a:t>
              </a:r>
              <a:r>
                <a:rPr kumimoji="1" lang="zh-CN" altLang="en-US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条件：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92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对偶问题</a:t>
            </a:r>
          </a:p>
        </p:txBody>
      </p:sp>
      <p:pic>
        <p:nvPicPr>
          <p:cNvPr id="2" name="图片 1" descr="sv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775" y="892247"/>
            <a:ext cx="2720713" cy="2292893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212398" y="1006853"/>
            <a:ext cx="5071448" cy="762000"/>
            <a:chOff x="420270" y="3207398"/>
            <a:chExt cx="6761931" cy="914400"/>
          </a:xfrm>
        </p:grpSpPr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1873925"/>
                </p:ext>
              </p:extLst>
            </p:nvPr>
          </p:nvGraphicFramePr>
          <p:xfrm>
            <a:off x="2457801" y="3207398"/>
            <a:ext cx="4724400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57" name="公式" r:id="rId4" imgW="2628900" imgH="457200" progId="Equation.3">
                    <p:embed/>
                  </p:oleObj>
                </mc:Choice>
                <mc:Fallback>
                  <p:oleObj name="公式" r:id="rId4" imgW="26289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7801" y="3207398"/>
                          <a:ext cx="4724400" cy="914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矩形 18"/>
            <p:cNvSpPr/>
            <p:nvPr/>
          </p:nvSpPr>
          <p:spPr>
            <a:xfrm>
              <a:off x="420270" y="3346588"/>
              <a:ext cx="1921893" cy="4528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</a:pPr>
              <a:r>
                <a:rPr kumimoji="1" lang="zh-CN" altLang="en-US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拉格朗日函数：</a:t>
              </a: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212399" y="1814699"/>
            <a:ext cx="4382633" cy="763604"/>
            <a:chOff x="420270" y="1820479"/>
            <a:chExt cx="5843511" cy="916324"/>
          </a:xfrm>
        </p:grpSpPr>
        <p:graphicFrame>
          <p:nvGraphicFramePr>
            <p:cNvPr id="62" name="对象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5133154"/>
                </p:ext>
              </p:extLst>
            </p:nvPr>
          </p:nvGraphicFramePr>
          <p:xfrm>
            <a:off x="3318931" y="1822404"/>
            <a:ext cx="1507067" cy="914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58" name="公式" r:id="rId6" imgW="838200" imgH="457200" progId="Equation.3">
                    <p:embed/>
                  </p:oleObj>
                </mc:Choice>
                <mc:Fallback>
                  <p:oleObj name="公式" r:id="rId6" imgW="8382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8931" y="1822404"/>
                          <a:ext cx="1507067" cy="9143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对象 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5910433"/>
                </p:ext>
              </p:extLst>
            </p:nvPr>
          </p:nvGraphicFramePr>
          <p:xfrm>
            <a:off x="5054106" y="1820479"/>
            <a:ext cx="1209675" cy="915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59" name="公式" r:id="rId8" imgW="673100" imgH="457200" progId="Equation.3">
                    <p:embed/>
                  </p:oleObj>
                </mc:Choice>
                <mc:Fallback>
                  <p:oleObj name="公式" r:id="rId8" imgW="6731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4106" y="1820479"/>
                          <a:ext cx="1209675" cy="9159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矩形 64"/>
            <p:cNvSpPr/>
            <p:nvPr/>
          </p:nvSpPr>
          <p:spPr>
            <a:xfrm>
              <a:off x="420270" y="1959524"/>
              <a:ext cx="3133764" cy="4528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</a:pPr>
              <a:r>
                <a:rPr kumimoji="1" lang="zh-CN" altLang="en-US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令对</a:t>
              </a:r>
              <a:r>
                <a:rPr kumimoji="1" lang="en-US" altLang="zh-CN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      </a:t>
              </a:r>
              <a:r>
                <a:rPr kumimoji="1" lang="zh-CN" altLang="en-US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的偏导为零可得：</a:t>
              </a:r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9792139"/>
                </p:ext>
              </p:extLst>
            </p:nvPr>
          </p:nvGraphicFramePr>
          <p:xfrm>
            <a:off x="1038395" y="2089273"/>
            <a:ext cx="426820" cy="323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0" name="公式" r:id="rId10" imgW="279400" imgH="190500" progId="Equation.3">
                    <p:embed/>
                  </p:oleObj>
                </mc:Choice>
                <mc:Fallback>
                  <p:oleObj name="公式" r:id="rId10" imgW="279400" imgH="190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8395" y="2089273"/>
                          <a:ext cx="426820" cy="32314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矩形 21"/>
          <p:cNvSpPr/>
          <p:nvPr/>
        </p:nvSpPr>
        <p:spPr>
          <a:xfrm>
            <a:off x="213905" y="2698175"/>
            <a:ext cx="4458160" cy="357099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</a:pP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代入拉格朗日函数可得原凸二次优化问题的</a:t>
            </a:r>
            <a:r>
              <a:rPr kumimoji="1" lang="zh-CN" altLang="en-US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对偶问题</a:t>
            </a: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：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81832" y="3175146"/>
            <a:ext cx="4398168" cy="2011630"/>
            <a:chOff x="1342509" y="3953481"/>
            <a:chExt cx="5864224" cy="2413958"/>
          </a:xfrm>
          <a:solidFill>
            <a:schemeClr val="bg1"/>
          </a:solidFill>
        </p:grpSpPr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5999759"/>
                </p:ext>
              </p:extLst>
            </p:nvPr>
          </p:nvGraphicFramePr>
          <p:xfrm>
            <a:off x="2004496" y="3953481"/>
            <a:ext cx="5202237" cy="965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1" name="公式" r:id="rId12" imgW="2895600" imgH="482600" progId="Equation.3">
                    <p:embed/>
                  </p:oleObj>
                </mc:Choice>
                <mc:Fallback>
                  <p:oleObj name="公式" r:id="rId12" imgW="28956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4496" y="3953481"/>
                          <a:ext cx="5202237" cy="965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8873822"/>
                </p:ext>
              </p:extLst>
            </p:nvPr>
          </p:nvGraphicFramePr>
          <p:xfrm>
            <a:off x="1997921" y="4994250"/>
            <a:ext cx="1208088" cy="1373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2" name="公式" r:id="rId14" imgW="673100" imgH="685800" progId="Equation.3">
                    <p:embed/>
                  </p:oleObj>
                </mc:Choice>
                <mc:Fallback>
                  <p:oleObj name="公式" r:id="rId14" imgW="6731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7921" y="4994250"/>
                          <a:ext cx="1208088" cy="137318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5732888"/>
                </p:ext>
              </p:extLst>
            </p:nvPr>
          </p:nvGraphicFramePr>
          <p:xfrm>
            <a:off x="1342509" y="4242636"/>
            <a:ext cx="584200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3" name="公式" r:id="rId16" imgW="317500" imgH="139700" progId="Equation.3">
                    <p:embed/>
                  </p:oleObj>
                </mc:Choice>
                <mc:Fallback>
                  <p:oleObj name="公式" r:id="rId16" imgW="3175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2509" y="4242636"/>
                          <a:ext cx="584200" cy="28733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3762379"/>
                </p:ext>
              </p:extLst>
            </p:nvPr>
          </p:nvGraphicFramePr>
          <p:xfrm>
            <a:off x="1488653" y="5034540"/>
            <a:ext cx="396875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4" name="公式" r:id="rId18" imgW="215900" imgH="152400" progId="Equation.3">
                    <p:embed/>
                  </p:oleObj>
                </mc:Choice>
                <mc:Fallback>
                  <p:oleObj name="公式" r:id="rId18" imgW="215900" imgH="15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653" y="5034540"/>
                          <a:ext cx="396875" cy="3143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3874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12398" y="941402"/>
            <a:ext cx="5065846" cy="53834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SMO</a:t>
            </a:r>
            <a:r>
              <a:rPr lang="zh-CN" altLang="en-US" dirty="0"/>
              <a:t>（</a:t>
            </a:r>
            <a:r>
              <a:rPr lang="en-US" altLang="zh-CN" dirty="0"/>
              <a:t>Sequential Minimal Optimization</a:t>
            </a:r>
            <a:r>
              <a:rPr lang="zh-CN" altLang="en-US" dirty="0"/>
              <a:t>）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对偶问题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3096196" y="1391607"/>
            <a:ext cx="4431793" cy="1959828"/>
            <a:chOff x="1342509" y="3953482"/>
            <a:chExt cx="5864224" cy="2387513"/>
          </a:xfrm>
          <a:solidFill>
            <a:schemeClr val="bg1"/>
          </a:solidFill>
        </p:grpSpPr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8879078"/>
                </p:ext>
              </p:extLst>
            </p:nvPr>
          </p:nvGraphicFramePr>
          <p:xfrm>
            <a:off x="2004496" y="3953482"/>
            <a:ext cx="5202237" cy="965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5" name="公式" r:id="rId3" imgW="2895600" imgH="482600" progId="Equation.3">
                    <p:embed/>
                  </p:oleObj>
                </mc:Choice>
                <mc:Fallback>
                  <p:oleObj name="公式" r:id="rId3" imgW="28956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4496" y="3953482"/>
                          <a:ext cx="5202237" cy="965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8371208"/>
                </p:ext>
              </p:extLst>
            </p:nvPr>
          </p:nvGraphicFramePr>
          <p:xfrm>
            <a:off x="2009005" y="4967805"/>
            <a:ext cx="1208088" cy="1373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6" name="公式" r:id="rId5" imgW="673100" imgH="685800" progId="Equation.3">
                    <p:embed/>
                  </p:oleObj>
                </mc:Choice>
                <mc:Fallback>
                  <p:oleObj name="公式" r:id="rId5" imgW="6731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9005" y="4967805"/>
                          <a:ext cx="1208088" cy="137319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5733255"/>
                </p:ext>
              </p:extLst>
            </p:nvPr>
          </p:nvGraphicFramePr>
          <p:xfrm>
            <a:off x="1342509" y="4242636"/>
            <a:ext cx="584200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7" name="公式" r:id="rId7" imgW="317500" imgH="139700" progId="Equation.3">
                    <p:embed/>
                  </p:oleObj>
                </mc:Choice>
                <mc:Fallback>
                  <p:oleObj name="公式" r:id="rId7" imgW="3175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2509" y="4242636"/>
                          <a:ext cx="584200" cy="28733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4335264"/>
                </p:ext>
              </p:extLst>
            </p:nvPr>
          </p:nvGraphicFramePr>
          <p:xfrm>
            <a:off x="1488653" y="5217572"/>
            <a:ext cx="396875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8" name="公式" r:id="rId9" imgW="215900" imgH="152400" progId="Equation.3">
                    <p:embed/>
                  </p:oleObj>
                </mc:Choice>
                <mc:Fallback>
                  <p:oleObj name="公式" r:id="rId9" imgW="215900" imgH="15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653" y="5217572"/>
                          <a:ext cx="396875" cy="3143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29811"/>
              </p:ext>
            </p:extLst>
          </p:nvPr>
        </p:nvGraphicFramePr>
        <p:xfrm>
          <a:off x="929481" y="3367700"/>
          <a:ext cx="1078706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" name="公式" r:id="rId11" imgW="800100" imgH="457200" progId="Equation.3">
                  <p:embed/>
                </p:oleObj>
              </mc:Choice>
              <mc:Fallback>
                <p:oleObj name="公式" r:id="rId11" imgW="800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481" y="3367700"/>
                        <a:ext cx="1078706" cy="762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 5"/>
          <p:cNvGrpSpPr/>
          <p:nvPr/>
        </p:nvGrpSpPr>
        <p:grpSpPr>
          <a:xfrm>
            <a:off x="273077" y="1493062"/>
            <a:ext cx="2610193" cy="377411"/>
            <a:chOff x="420270" y="1692133"/>
            <a:chExt cx="3480254" cy="452893"/>
          </a:xfrm>
        </p:grpSpPr>
        <p:sp>
          <p:nvSpPr>
            <p:cNvPr id="18" name="矩形 17"/>
            <p:cNvSpPr/>
            <p:nvPr/>
          </p:nvSpPr>
          <p:spPr>
            <a:xfrm>
              <a:off x="420270" y="1692133"/>
              <a:ext cx="3358181" cy="4528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</a:pPr>
              <a:r>
                <a:rPr kumimoji="1" lang="zh-CN" altLang="en-US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求解出对偶问题中的唯一变量</a:t>
              </a:r>
            </a:p>
          </p:txBody>
        </p:sp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9931927"/>
                </p:ext>
              </p:extLst>
            </p:nvPr>
          </p:nvGraphicFramePr>
          <p:xfrm>
            <a:off x="3649699" y="1844940"/>
            <a:ext cx="250825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0" name="公式" r:id="rId13" imgW="139700" imgH="139700" progId="Equation.3">
                    <p:embed/>
                  </p:oleObj>
                </mc:Choice>
                <mc:Fallback>
                  <p:oleObj name="公式" r:id="rId13" imgW="1397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9699" y="1844940"/>
                          <a:ext cx="250825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 1"/>
          <p:cNvGrpSpPr/>
          <p:nvPr/>
        </p:nvGrpSpPr>
        <p:grpSpPr>
          <a:xfrm>
            <a:off x="3061108" y="4048959"/>
            <a:ext cx="1751294" cy="1165741"/>
            <a:chOff x="4871687" y="4781331"/>
            <a:chExt cx="2335058" cy="1398889"/>
          </a:xfrm>
          <a:solidFill>
            <a:schemeClr val="bg1"/>
          </a:solidFill>
        </p:grpSpPr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6512730"/>
                </p:ext>
              </p:extLst>
            </p:nvPr>
          </p:nvGraphicFramePr>
          <p:xfrm>
            <a:off x="4871687" y="4781331"/>
            <a:ext cx="1677987" cy="44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1" name="公式" r:id="rId15" imgW="927100" imgH="228600" progId="Equation.3">
                    <p:embed/>
                  </p:oleObj>
                </mc:Choice>
                <mc:Fallback>
                  <p:oleObj name="公式" r:id="rId15" imgW="9271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1687" y="4781331"/>
                          <a:ext cx="1677987" cy="44926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3526473"/>
                </p:ext>
              </p:extLst>
            </p:nvPr>
          </p:nvGraphicFramePr>
          <p:xfrm>
            <a:off x="5436683" y="5229307"/>
            <a:ext cx="1770062" cy="950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2" name="公式" r:id="rId17" imgW="977900" imgH="482600" progId="Equation.3">
                    <p:embed/>
                  </p:oleObj>
                </mc:Choice>
                <mc:Fallback>
                  <p:oleObj name="公式" r:id="rId17" imgW="9779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6683" y="5229307"/>
                          <a:ext cx="1770062" cy="9509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EF0C4A99-7022-4C6B-A463-0BBA09BA520E}"/>
              </a:ext>
            </a:extLst>
          </p:cNvPr>
          <p:cNvSpPr/>
          <p:nvPr/>
        </p:nvSpPr>
        <p:spPr>
          <a:xfrm>
            <a:off x="273077" y="3510990"/>
            <a:ext cx="3682418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</a:pP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再结合</a:t>
            </a:r>
            <a:r>
              <a:rPr kumimoji="1" lang="en-US" altLang="zh-CN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                      </a:t>
            </a: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即可求出划分超平面：</a:t>
            </a:r>
          </a:p>
        </p:txBody>
      </p:sp>
    </p:spTree>
    <p:extLst>
      <p:ext uri="{BB962C8B-B14F-4D97-AF65-F5344CB8AC3E}">
        <p14:creationId xmlns:p14="http://schemas.microsoft.com/office/powerpoint/2010/main" val="143467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12398" y="909108"/>
            <a:ext cx="5117885" cy="4934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SMO</a:t>
            </a:r>
            <a:r>
              <a:rPr lang="zh-CN" altLang="en-US" dirty="0"/>
              <a:t>（</a:t>
            </a:r>
            <a:r>
              <a:rPr lang="en-US" altLang="zh-CN" dirty="0"/>
              <a:t>Sequential Minimal Optimization</a:t>
            </a:r>
            <a:r>
              <a:rPr lang="zh-CN" altLang="en-US" dirty="0"/>
              <a:t>）</a:t>
            </a:r>
            <a:r>
              <a:rPr kumimoji="1" lang="zh-CN" altLang="en-US" dirty="0"/>
              <a:t>算法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对偶问题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3974164" y="1499537"/>
            <a:ext cx="4336562" cy="1951222"/>
            <a:chOff x="1342509" y="3953481"/>
            <a:chExt cx="5864224" cy="2434651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8569031"/>
                </p:ext>
              </p:extLst>
            </p:nvPr>
          </p:nvGraphicFramePr>
          <p:xfrm>
            <a:off x="2004496" y="3953481"/>
            <a:ext cx="5202237" cy="965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31" name="公式" r:id="rId3" imgW="2895600" imgH="482600" progId="Equation.3">
                    <p:embed/>
                  </p:oleObj>
                </mc:Choice>
                <mc:Fallback>
                  <p:oleObj name="公式" r:id="rId3" imgW="28956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4496" y="3953481"/>
                          <a:ext cx="5202237" cy="965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5955952"/>
                </p:ext>
              </p:extLst>
            </p:nvPr>
          </p:nvGraphicFramePr>
          <p:xfrm>
            <a:off x="2009005" y="5014944"/>
            <a:ext cx="1208089" cy="1373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32" name="公式" r:id="rId5" imgW="673100" imgH="685800" progId="Equation.3">
                    <p:embed/>
                  </p:oleObj>
                </mc:Choice>
                <mc:Fallback>
                  <p:oleObj name="公式" r:id="rId5" imgW="6731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9005" y="5014944"/>
                          <a:ext cx="1208089" cy="13731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5248789"/>
                </p:ext>
              </p:extLst>
            </p:nvPr>
          </p:nvGraphicFramePr>
          <p:xfrm>
            <a:off x="1342509" y="4242636"/>
            <a:ext cx="584200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33" name="公式" r:id="rId7" imgW="317500" imgH="139700" progId="Equation.3">
                    <p:embed/>
                  </p:oleObj>
                </mc:Choice>
                <mc:Fallback>
                  <p:oleObj name="公式" r:id="rId7" imgW="3175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2509" y="4242636"/>
                          <a:ext cx="584200" cy="28733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6216155"/>
                </p:ext>
              </p:extLst>
            </p:nvPr>
          </p:nvGraphicFramePr>
          <p:xfrm>
            <a:off x="1488653" y="5026154"/>
            <a:ext cx="396875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34" name="公式" r:id="rId9" imgW="215900" imgH="152400" progId="Equation.3">
                    <p:embed/>
                  </p:oleObj>
                </mc:Choice>
                <mc:Fallback>
                  <p:oleObj name="公式" r:id="rId9" imgW="215900" imgH="15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653" y="5026154"/>
                          <a:ext cx="396875" cy="3143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矩形 17"/>
          <p:cNvSpPr/>
          <p:nvPr/>
        </p:nvSpPr>
        <p:spPr>
          <a:xfrm>
            <a:off x="212603" y="1479745"/>
            <a:ext cx="1791926" cy="357099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</a:pP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故求解</a:t>
            </a:r>
            <a:r>
              <a:rPr kumimoji="1" lang="en-US" altLang="zh-CN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    </a:t>
            </a: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为核心步骤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611911"/>
              </p:ext>
            </p:extLst>
          </p:nvPr>
        </p:nvGraphicFramePr>
        <p:xfrm>
          <a:off x="819420" y="1580724"/>
          <a:ext cx="188119" cy="23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5" name="公式" r:id="rId11" imgW="139700" imgH="139700" progId="Equation.3">
                  <p:embed/>
                </p:oleObj>
              </mc:Choice>
              <mc:Fallback>
                <p:oleObj name="公式" r:id="rId11" imgW="1397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420" y="1580724"/>
                        <a:ext cx="188119" cy="23283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111369"/>
              </p:ext>
            </p:extLst>
          </p:nvPr>
        </p:nvGraphicFramePr>
        <p:xfrm>
          <a:off x="2558833" y="3750624"/>
          <a:ext cx="49649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6" name="公式" r:id="rId13" imgW="368300" imgH="228600" progId="Equation.3">
                  <p:embed/>
                </p:oleObj>
              </mc:Choice>
              <mc:Fallback>
                <p:oleObj name="公式" r:id="rId13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8833" y="3750624"/>
                        <a:ext cx="496491" cy="381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65593"/>
              </p:ext>
            </p:extLst>
          </p:nvPr>
        </p:nvGraphicFramePr>
        <p:xfrm>
          <a:off x="971811" y="4104777"/>
          <a:ext cx="49649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7" name="公式" r:id="rId15" imgW="368300" imgH="228600" progId="Equation.3">
                  <p:embed/>
                </p:oleObj>
              </mc:Choice>
              <mc:Fallback>
                <p:oleObj name="公式" r:id="rId15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811" y="4104777"/>
                        <a:ext cx="496491" cy="381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53549"/>
              </p:ext>
            </p:extLst>
          </p:nvPr>
        </p:nvGraphicFramePr>
        <p:xfrm>
          <a:off x="3974164" y="4132384"/>
          <a:ext cx="502241" cy="313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8" name="公式" r:id="rId16" imgW="393700" imgH="203200" progId="Equation.3">
                  <p:embed/>
                </p:oleObj>
              </mc:Choice>
              <mc:Fallback>
                <p:oleObj name="公式" r:id="rId16" imgW="393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164" y="4132384"/>
                        <a:ext cx="502241" cy="3132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356019"/>
              </p:ext>
            </p:extLst>
          </p:nvPr>
        </p:nvGraphicFramePr>
        <p:xfrm>
          <a:off x="6087497" y="4094682"/>
          <a:ext cx="49649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9" name="公式" r:id="rId18" imgW="368300" imgH="228600" progId="Equation.3">
                  <p:embed/>
                </p:oleObj>
              </mc:Choice>
              <mc:Fallback>
                <p:oleObj name="公式" r:id="rId18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7497" y="4094682"/>
                        <a:ext cx="496491" cy="381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12398" y="2051535"/>
            <a:ext cx="3547640" cy="1069730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</a:pP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对偶问题本身为组合优化问题，且随着训练样本数（</a:t>
            </a:r>
            <a:r>
              <a:rPr kumimoji="1" lang="en-US" altLang="zh-CN" sz="1600" i="1" kern="0" dirty="0">
                <a:solidFill>
                  <a:schemeClr val="bg1"/>
                </a:solidFill>
                <a:latin typeface="Times"/>
                <a:ea typeface="微软雅黑" pitchFamily="34" charset="-122"/>
                <a:cs typeface="Times"/>
              </a:rPr>
              <a:t>m</a:t>
            </a: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）增大，计算开销也会激增，所以需用更高效的算法。</a:t>
            </a:r>
            <a:endParaRPr kumimoji="1" lang="en-US" altLang="zh-CN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390BD1-3756-4773-9644-AA646A008939}"/>
              </a:ext>
            </a:extLst>
          </p:cNvPr>
          <p:cNvSpPr/>
          <p:nvPr/>
        </p:nvSpPr>
        <p:spPr>
          <a:xfrm>
            <a:off x="222425" y="3334524"/>
            <a:ext cx="8581338" cy="1496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</a:pPr>
            <a:r>
              <a:rPr kumimoji="1" lang="en-US" altLang="zh-CN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SMO</a:t>
            </a: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（</a:t>
            </a:r>
            <a:r>
              <a:rPr kumimoji="1" lang="en-US" altLang="zh-CN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Sequential Minimal Optimization</a:t>
            </a: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）算法</a:t>
            </a:r>
            <a:endParaRPr kumimoji="1" lang="en-US" altLang="zh-CN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charset="0"/>
            </a:endParaRPr>
          </a:p>
          <a:p>
            <a:pPr marL="267462" indent="-267462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选取一对需要更新的变量</a:t>
            </a:r>
            <a:endParaRPr kumimoji="1" lang="en-US" altLang="zh-CN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charset="0"/>
            </a:endParaRPr>
          </a:p>
          <a:p>
            <a:pPr marL="267462" indent="-267462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 typeface="+mj-lt"/>
              <a:buAutoNum type="arabicPeriod"/>
            </a:pP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固定</a:t>
            </a:r>
            <a:r>
              <a:rPr kumimoji="1" lang="en-US" altLang="zh-CN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          </a:t>
            </a: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以外的参数，求解对偶目标函数</a:t>
            </a:r>
            <a:r>
              <a:rPr kumimoji="1" lang="en-US" altLang="zh-CN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          </a:t>
            </a: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，即可获得更新后的</a:t>
            </a:r>
            <a:endParaRPr kumimoji="1" lang="en-US" altLang="zh-CN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</a:pPr>
            <a:r>
              <a:rPr kumimoji="1" lang="zh-CN" altLang="en-US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参考：</a:t>
            </a:r>
            <a:r>
              <a:rPr kumimoji="1" lang="en-US" altLang="zh-CN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http://</a:t>
            </a:r>
            <a:r>
              <a:rPr kumimoji="1" lang="en-US" altLang="zh-CN" kern="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www.cnblogs.com</a:t>
            </a:r>
            <a:r>
              <a:rPr kumimoji="1" lang="en-US" altLang="zh-CN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/</a:t>
            </a:r>
            <a:r>
              <a:rPr kumimoji="1" lang="en-US" altLang="zh-CN" kern="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jerrylead</a:t>
            </a:r>
            <a:r>
              <a:rPr kumimoji="1" lang="en-US" altLang="zh-CN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/archive/2011/03/18/1988419.html</a:t>
            </a:r>
          </a:p>
        </p:txBody>
      </p:sp>
    </p:spTree>
    <p:extLst>
      <p:ext uri="{BB962C8B-B14F-4D97-AF65-F5344CB8AC3E}">
        <p14:creationId xmlns:p14="http://schemas.microsoft.com/office/powerpoint/2010/main" val="175199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6">
            <a:extLst>
              <a:ext uri="{FF2B5EF4-FFF2-40B4-BE49-F238E27FC236}">
                <a16:creationId xmlns:a16="http://schemas.microsoft.com/office/drawing/2014/main" id="{0655586B-F6B4-426E-80D1-04ADB3C76375}"/>
              </a:ext>
            </a:extLst>
          </p:cNvPr>
          <p:cNvCxnSpPr>
            <a:cxnSpLocks/>
          </p:cNvCxnSpPr>
          <p:nvPr/>
        </p:nvCxnSpPr>
        <p:spPr>
          <a:xfrm>
            <a:off x="2669861" y="1123386"/>
            <a:ext cx="0" cy="2940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Line 2">
            <a:extLst>
              <a:ext uri="{FF2B5EF4-FFF2-40B4-BE49-F238E27FC236}">
                <a16:creationId xmlns:a16="http://schemas.microsoft.com/office/drawing/2014/main" id="{E878D2EE-7AD5-42B3-80C8-BF594574C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491" y="2874358"/>
            <a:ext cx="49537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1323" tIns="35662" rIns="71323" bIns="35662"/>
          <a:lstStyle/>
          <a:p>
            <a:pPr algn="ctr">
              <a:defRPr/>
            </a:pPr>
            <a:endParaRPr lang="zh-CN" altLang="en-US" sz="15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4AA2E115-B5CF-48D7-AAF4-34243C4DB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015" y="1422538"/>
            <a:ext cx="403697" cy="406762"/>
          </a:xfrm>
          <a:prstGeom prst="ellipse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AutoShape 17">
            <a:extLst>
              <a:ext uri="{FF2B5EF4-FFF2-40B4-BE49-F238E27FC236}">
                <a16:creationId xmlns:a16="http://schemas.microsoft.com/office/drawing/2014/main" id="{99A3D09A-A5D8-4A62-91DB-FCC3F99C5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118" y="1422538"/>
            <a:ext cx="3644888" cy="406762"/>
          </a:xfrm>
          <a:prstGeom prst="actionButtonBlank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间隔与支持向量</a:t>
            </a:r>
          </a:p>
        </p:txBody>
      </p:sp>
      <p:sp>
        <p:nvSpPr>
          <p:cNvPr id="22" name="Oval 15">
            <a:extLst>
              <a:ext uri="{FF2B5EF4-FFF2-40B4-BE49-F238E27FC236}">
                <a16:creationId xmlns:a16="http://schemas.microsoft.com/office/drawing/2014/main" id="{60A6B70E-E65A-4B80-9A11-4100460B9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2039174"/>
            <a:ext cx="403697" cy="406762"/>
          </a:xfrm>
          <a:prstGeom prst="ellipse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AutoShape 17">
            <a:extLst>
              <a:ext uri="{FF2B5EF4-FFF2-40B4-BE49-F238E27FC236}">
                <a16:creationId xmlns:a16="http://schemas.microsoft.com/office/drawing/2014/main" id="{4997871B-E7BB-4D54-93A1-FFDCB10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549" y="2039174"/>
            <a:ext cx="3644888" cy="406762"/>
          </a:xfrm>
          <a:prstGeom prst="actionButtonBlank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对偶问题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C5ED2528-1F8F-4645-A203-4E9F2978A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2661233"/>
            <a:ext cx="403697" cy="406762"/>
          </a:xfrm>
          <a:prstGeom prst="ellipse">
            <a:avLst/>
          </a:prstGeom>
          <a:solidFill>
            <a:srgbClr val="FB9708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17">
            <a:extLst>
              <a:ext uri="{FF2B5EF4-FFF2-40B4-BE49-F238E27FC236}">
                <a16:creationId xmlns:a16="http://schemas.microsoft.com/office/drawing/2014/main" id="{ACE508B1-35EE-46F8-BE82-7AA8DDD12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549" y="2661233"/>
            <a:ext cx="3644888" cy="406762"/>
          </a:xfrm>
          <a:prstGeom prst="actionButtonBlank">
            <a:avLst/>
          </a:prstGeom>
          <a:solidFill>
            <a:srgbClr val="FB9708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核函数</a:t>
            </a:r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39799CB0-24C4-46EA-AA73-61543B94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3296234"/>
            <a:ext cx="403697" cy="406762"/>
          </a:xfrm>
          <a:prstGeom prst="ellipse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AutoShape 17">
            <a:extLst>
              <a:ext uri="{FF2B5EF4-FFF2-40B4-BE49-F238E27FC236}">
                <a16:creationId xmlns:a16="http://schemas.microsoft.com/office/drawing/2014/main" id="{04D850D6-5B68-411A-A662-51B9B00BA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118" y="3296234"/>
            <a:ext cx="3644888" cy="406762"/>
          </a:xfrm>
          <a:prstGeom prst="actionButtonBlank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软间隔与正则化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3AA43DE-EC22-42DF-863E-F4636BE2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383273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12398" y="1482626"/>
            <a:ext cx="4411017" cy="3641026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无法用一个超平面（线）对不同样本进行划分</a:t>
            </a:r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思考：如何解决此类样本分类问题？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方法：将样本映射至高维空间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核函数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212398" y="943105"/>
            <a:ext cx="4270392" cy="355391"/>
          </a:xfrm>
        </p:spPr>
        <p:txBody>
          <a:bodyPr/>
          <a:lstStyle/>
          <a:p>
            <a:r>
              <a:rPr kumimoji="1" lang="zh-CN" altLang="en-US" dirty="0"/>
              <a:t>线性不可分（非凸数据集）问题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2339804" y="2291004"/>
            <a:ext cx="4889187" cy="3016778"/>
            <a:chOff x="5193782" y="1914862"/>
            <a:chExt cx="6518916" cy="3620133"/>
          </a:xfrm>
        </p:grpSpPr>
        <p:pic>
          <p:nvPicPr>
            <p:cNvPr id="5" name="图片 4" descr="屏幕快照 2017-11-17 13.52.1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4599" y="1914862"/>
              <a:ext cx="4237258" cy="3215584"/>
            </a:xfrm>
            <a:prstGeom prst="rect">
              <a:avLst/>
            </a:prstGeom>
          </p:spPr>
        </p:pic>
        <p:sp>
          <p:nvSpPr>
            <p:cNvPr id="17" name="弧 16"/>
            <p:cNvSpPr/>
            <p:nvPr/>
          </p:nvSpPr>
          <p:spPr>
            <a:xfrm rot="2413000">
              <a:off x="5193782" y="2164185"/>
              <a:ext cx="6518916" cy="1662773"/>
            </a:xfrm>
            <a:prstGeom prst="arc">
              <a:avLst>
                <a:gd name="adj1" fmla="val 16200000"/>
                <a:gd name="adj2" fmla="val 5379043"/>
              </a:avLst>
            </a:prstGeom>
            <a:ln w="63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254590" y="5082102"/>
              <a:ext cx="1682512" cy="4528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</a:pPr>
              <a:r>
                <a:rPr kumimoji="1" lang="zh-CN" altLang="en-US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“异或”问题</a:t>
              </a:r>
              <a:endParaRPr kumimoji="1" lang="en-US" altLang="zh-CN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55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0264" y="1451640"/>
            <a:ext cx="9144001" cy="528066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数学定理：如果原始样本空间是有限维，即属性数有限，那么一定存在一个高维特征空间使样本线性可分</a:t>
            </a:r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核函数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250264" y="976592"/>
            <a:ext cx="9256334" cy="355391"/>
          </a:xfrm>
        </p:spPr>
        <p:txBody>
          <a:bodyPr/>
          <a:lstStyle/>
          <a:p>
            <a:r>
              <a:rPr lang="zh-CN" altLang="en-US" dirty="0"/>
              <a:t>线性不可分（非凸数据集）问题</a:t>
            </a:r>
          </a:p>
        </p:txBody>
      </p:sp>
      <p:pic>
        <p:nvPicPr>
          <p:cNvPr id="5" name="图片 4" descr="屏幕快照 2017-11-17 14.11.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93" y="2492424"/>
            <a:ext cx="3801265" cy="1784582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780825"/>
              </p:ext>
            </p:extLst>
          </p:nvPr>
        </p:nvGraphicFramePr>
        <p:xfrm>
          <a:off x="525106" y="2065148"/>
          <a:ext cx="575148" cy="313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2" name="公式" r:id="rId4" imgW="317500" imgH="203200" progId="Equation.3">
                  <p:embed/>
                </p:oleObj>
              </mc:Choice>
              <mc:Fallback>
                <p:oleObj name="公式" r:id="rId4" imgW="317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106" y="2065148"/>
                        <a:ext cx="575148" cy="3133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39565"/>
              </p:ext>
            </p:extLst>
          </p:nvPr>
        </p:nvGraphicFramePr>
        <p:xfrm>
          <a:off x="1735216" y="2108476"/>
          <a:ext cx="236430" cy="22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3" name="公式" r:id="rId6" imgW="127000" imgH="139700" progId="Equation.3">
                  <p:embed/>
                </p:oleObj>
              </mc:Choice>
              <mc:Fallback>
                <p:oleObj name="公式" r:id="rId6" imgW="1270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216" y="2108476"/>
                        <a:ext cx="236430" cy="22229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1"/>
          <p:cNvSpPr txBox="1">
            <a:spLocks/>
          </p:cNvSpPr>
          <p:nvPr/>
        </p:nvSpPr>
        <p:spPr bwMode="auto">
          <a:xfrm>
            <a:off x="250264" y="2597620"/>
            <a:ext cx="2974424" cy="45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则对应划分超平面变为表示为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63841"/>
              </p:ext>
            </p:extLst>
          </p:nvPr>
        </p:nvGraphicFramePr>
        <p:xfrm>
          <a:off x="1323874" y="3230883"/>
          <a:ext cx="1545431" cy="392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4" name="公式" r:id="rId8" imgW="1117600" imgH="228600" progId="Equation.3">
                  <p:embed/>
                </p:oleObj>
              </mc:Choice>
              <mc:Fallback>
                <p:oleObj name="公式" r:id="rId8" imgW="1117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874" y="3230883"/>
                        <a:ext cx="1545431" cy="3929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1"/>
          <p:cNvSpPr txBox="1">
            <a:spLocks/>
          </p:cNvSpPr>
          <p:nvPr/>
        </p:nvSpPr>
        <p:spPr bwMode="auto">
          <a:xfrm>
            <a:off x="252505" y="3633540"/>
            <a:ext cx="2974425" cy="45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相应支持向量为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525100"/>
              </p:ext>
            </p:extLst>
          </p:nvPr>
        </p:nvGraphicFramePr>
        <p:xfrm>
          <a:off x="1735216" y="4042961"/>
          <a:ext cx="1489472" cy="105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5" name="公式" r:id="rId10" imgW="1104900" imgH="635000" progId="Equation.3">
                  <p:embed/>
                </p:oleObj>
              </mc:Choice>
              <mc:Fallback>
                <p:oleObj name="公式" r:id="rId10" imgW="11049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216" y="4042961"/>
                        <a:ext cx="1489472" cy="10596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94914"/>
              </p:ext>
            </p:extLst>
          </p:nvPr>
        </p:nvGraphicFramePr>
        <p:xfrm>
          <a:off x="1251719" y="4248299"/>
          <a:ext cx="403622" cy="283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6" name="公式" r:id="rId12" imgW="292100" imgH="165100" progId="Equation.3">
                  <p:embed/>
                </p:oleObj>
              </mc:Choice>
              <mc:Fallback>
                <p:oleObj name="公式" r:id="rId12" imgW="2921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1719" y="4248299"/>
                        <a:ext cx="403622" cy="283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213864"/>
              </p:ext>
            </p:extLst>
          </p:nvPr>
        </p:nvGraphicFramePr>
        <p:xfrm>
          <a:off x="1305064" y="4817586"/>
          <a:ext cx="298847" cy="26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7" name="公式" r:id="rId14" imgW="215900" imgH="152400" progId="Equation.3">
                  <p:embed/>
                </p:oleObj>
              </mc:Choice>
              <mc:Fallback>
                <p:oleObj name="公式" r:id="rId14" imgW="2159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064" y="4817586"/>
                        <a:ext cx="298847" cy="26061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内容占位符 1">
            <a:extLst>
              <a:ext uri="{FF2B5EF4-FFF2-40B4-BE49-F238E27FC236}">
                <a16:creationId xmlns:a16="http://schemas.microsoft.com/office/drawing/2014/main" id="{58074EC9-8272-48CA-93B0-31FF580E1190}"/>
              </a:ext>
            </a:extLst>
          </p:cNvPr>
          <p:cNvSpPr txBox="1">
            <a:spLocks/>
          </p:cNvSpPr>
          <p:nvPr/>
        </p:nvSpPr>
        <p:spPr bwMode="auto">
          <a:xfrm>
            <a:off x="250264" y="1964357"/>
            <a:ext cx="4970839" cy="45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令</a:t>
            </a:r>
            <a:r>
              <a:rPr lang="en-US" altLang="zh-CN" sz="1600" dirty="0">
                <a:solidFill>
                  <a:schemeClr val="bg1"/>
                </a:solidFill>
              </a:rPr>
              <a:t>          </a:t>
            </a:r>
            <a:r>
              <a:rPr lang="zh-CN" altLang="en-US" sz="1600" dirty="0">
                <a:solidFill>
                  <a:schemeClr val="bg1"/>
                </a:solidFill>
              </a:rPr>
              <a:t>表示将</a:t>
            </a:r>
            <a:r>
              <a:rPr lang="en-US" altLang="zh-CN" sz="1600" dirty="0">
                <a:solidFill>
                  <a:schemeClr val="bg1"/>
                </a:solidFill>
              </a:rPr>
              <a:t>   </a:t>
            </a:r>
            <a:r>
              <a:rPr lang="zh-CN" altLang="en-US" sz="1600" dirty="0">
                <a:solidFill>
                  <a:schemeClr val="bg1"/>
                </a:solidFill>
              </a:rPr>
              <a:t>映射到高维空间后的向量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9" grpId="0"/>
      <p:bldP spid="11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12398" y="1420592"/>
            <a:ext cx="8568400" cy="528066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高维空间中的对偶问题为</a:t>
            </a:r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核函数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212398" y="950327"/>
            <a:ext cx="9256334" cy="355391"/>
          </a:xfrm>
        </p:spPr>
        <p:txBody>
          <a:bodyPr/>
          <a:lstStyle/>
          <a:p>
            <a:r>
              <a:rPr lang="zh-CN" altLang="en-US" dirty="0"/>
              <a:t>从低维到高维映射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2670710" y="1389053"/>
            <a:ext cx="4951441" cy="1995755"/>
            <a:chOff x="1264921" y="3952579"/>
            <a:chExt cx="6601921" cy="2394914"/>
          </a:xfrm>
        </p:grpSpPr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9491580"/>
                </p:ext>
              </p:extLst>
            </p:nvPr>
          </p:nvGraphicFramePr>
          <p:xfrm>
            <a:off x="1912130" y="3952579"/>
            <a:ext cx="5954712" cy="965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93" name="公式" r:id="rId3" imgW="3314700" imgH="482600" progId="Equation.3">
                    <p:embed/>
                  </p:oleObj>
                </mc:Choice>
                <mc:Fallback>
                  <p:oleObj name="公式" r:id="rId3" imgW="33147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2130" y="3952579"/>
                          <a:ext cx="5954712" cy="965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9977040"/>
                </p:ext>
              </p:extLst>
            </p:nvPr>
          </p:nvGraphicFramePr>
          <p:xfrm>
            <a:off x="1920337" y="4974304"/>
            <a:ext cx="1208088" cy="1373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94" name="公式" r:id="rId5" imgW="673100" imgH="685800" progId="Equation.3">
                    <p:embed/>
                  </p:oleObj>
                </mc:Choice>
                <mc:Fallback>
                  <p:oleObj name="公式" r:id="rId5" imgW="6731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337" y="4974304"/>
                          <a:ext cx="1208088" cy="137318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321279"/>
                </p:ext>
              </p:extLst>
            </p:nvPr>
          </p:nvGraphicFramePr>
          <p:xfrm>
            <a:off x="1264921" y="4242636"/>
            <a:ext cx="584200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95" name="公式" r:id="rId7" imgW="317500" imgH="139700" progId="Equation.3">
                    <p:embed/>
                  </p:oleObj>
                </mc:Choice>
                <mc:Fallback>
                  <p:oleObj name="公式" r:id="rId7" imgW="3175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4921" y="4242636"/>
                          <a:ext cx="584200" cy="28733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2226042"/>
                </p:ext>
              </p:extLst>
            </p:nvPr>
          </p:nvGraphicFramePr>
          <p:xfrm>
            <a:off x="1411065" y="4984664"/>
            <a:ext cx="396875" cy="314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96" name="公式" r:id="rId9" imgW="215900" imgH="152400" progId="Equation.3">
                    <p:embed/>
                  </p:oleObj>
                </mc:Choice>
                <mc:Fallback>
                  <p:oleObj name="公式" r:id="rId9" imgW="215900" imgH="15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1065" y="4984664"/>
                          <a:ext cx="396875" cy="31432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 11"/>
          <p:cNvGrpSpPr/>
          <p:nvPr/>
        </p:nvGrpSpPr>
        <p:grpSpPr>
          <a:xfrm>
            <a:off x="212398" y="3438858"/>
            <a:ext cx="5909306" cy="450870"/>
            <a:chOff x="414855" y="3981557"/>
            <a:chExt cx="5405557" cy="541044"/>
          </a:xfrm>
        </p:grpSpPr>
        <p:sp>
          <p:nvSpPr>
            <p:cNvPr id="26" name="内容占位符 1"/>
            <p:cNvSpPr txBox="1">
              <a:spLocks/>
            </p:cNvSpPr>
            <p:nvPr/>
          </p:nvSpPr>
          <p:spPr bwMode="auto">
            <a:xfrm>
              <a:off x="414855" y="3981557"/>
              <a:ext cx="5405557" cy="54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62822" indent="-362822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anose="05000000000000000000" pitchFamily="2" charset="2"/>
                <a:buChar char="Ø"/>
                <a:defRPr kumimoji="1" sz="1800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defRPr>
              </a:lvl1pPr>
              <a:lvl2pPr marL="786115" indent="-302352" algn="l" rtl="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l"/>
                <a:defRPr kumimoji="1" sz="2328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20940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9317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17693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600" dirty="0">
                  <a:solidFill>
                    <a:schemeClr val="bg1"/>
                  </a:solidFill>
                </a:rPr>
                <a:t>即用高维空间中的映射函数</a:t>
              </a:r>
              <a:r>
                <a:rPr lang="en-US" altLang="zh-CN" sz="1600" dirty="0">
                  <a:solidFill>
                    <a:schemeClr val="bg1"/>
                  </a:solidFill>
                </a:rPr>
                <a:t>         </a:t>
              </a:r>
              <a:r>
                <a:rPr lang="zh-CN" altLang="en-US" sz="1600" dirty="0">
                  <a:solidFill>
                    <a:schemeClr val="bg1"/>
                  </a:solidFill>
                </a:rPr>
                <a:t>替代原始向量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28" name="对象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6860462"/>
                </p:ext>
              </p:extLst>
            </p:nvPr>
          </p:nvGraphicFramePr>
          <p:xfrm>
            <a:off x="2763871" y="4134521"/>
            <a:ext cx="400516" cy="278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97" name="公式" r:id="rId11" imgW="317500" imgH="203200" progId="Equation.3">
                    <p:embed/>
                  </p:oleObj>
                </mc:Choice>
                <mc:Fallback>
                  <p:oleObj name="公式" r:id="rId11" imgW="3175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3871" y="4134521"/>
                          <a:ext cx="400516" cy="27881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1300218"/>
                </p:ext>
              </p:extLst>
            </p:nvPr>
          </p:nvGraphicFramePr>
          <p:xfrm>
            <a:off x="4363440" y="4158646"/>
            <a:ext cx="228600" cy="274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98" name="公式" r:id="rId13" imgW="127000" imgH="139700" progId="Equation.3">
                    <p:embed/>
                  </p:oleObj>
                </mc:Choice>
                <mc:Fallback>
                  <p:oleObj name="公式" r:id="rId13" imgW="1270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3440" y="4158646"/>
                          <a:ext cx="228600" cy="27463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 15"/>
          <p:cNvGrpSpPr/>
          <p:nvPr/>
        </p:nvGrpSpPr>
        <p:grpSpPr>
          <a:xfrm>
            <a:off x="238423" y="4270716"/>
            <a:ext cx="8403520" cy="484760"/>
            <a:chOff x="426154" y="4963093"/>
            <a:chExt cx="7687148" cy="581712"/>
          </a:xfrm>
        </p:grpSpPr>
        <p:sp>
          <p:nvSpPr>
            <p:cNvPr id="31" name="内容占位符 1"/>
            <p:cNvSpPr txBox="1">
              <a:spLocks/>
            </p:cNvSpPr>
            <p:nvPr/>
          </p:nvSpPr>
          <p:spPr bwMode="auto">
            <a:xfrm>
              <a:off x="426154" y="4963093"/>
              <a:ext cx="7687148" cy="54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62822" indent="-362822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anose="05000000000000000000" pitchFamily="2" charset="2"/>
                <a:buChar char="Ø"/>
                <a:defRPr kumimoji="1" sz="1800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defRPr>
              </a:lvl1pPr>
              <a:lvl2pPr marL="786115" indent="-302352" algn="l" rtl="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l"/>
                <a:defRPr kumimoji="1" sz="2328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20940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9317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17693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600" dirty="0">
                  <a:solidFill>
                    <a:schemeClr val="bg1"/>
                  </a:solidFill>
                </a:rPr>
                <a:t>问题：高维空间中映射函数的通常很复杂，如何计算</a:t>
              </a:r>
              <a:r>
                <a:rPr lang="en-US" altLang="zh-CN" sz="1600" dirty="0">
                  <a:solidFill>
                    <a:schemeClr val="bg1"/>
                  </a:solidFill>
                </a:rPr>
                <a:t>                          </a:t>
              </a:r>
              <a:r>
                <a:rPr lang="zh-CN" altLang="en-US" sz="1600" dirty="0">
                  <a:solidFill>
                    <a:schemeClr val="bg1"/>
                  </a:solidFill>
                </a:rPr>
                <a:t>？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33" name="对象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8723824"/>
                </p:ext>
              </p:extLst>
            </p:nvPr>
          </p:nvGraphicFramePr>
          <p:xfrm>
            <a:off x="4824933" y="5036805"/>
            <a:ext cx="13462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99" name="公式" r:id="rId15" imgW="749300" imgH="254000" progId="Equation.3">
                    <p:embed/>
                  </p:oleObj>
                </mc:Choice>
                <mc:Fallback>
                  <p:oleObj name="公式" r:id="rId15" imgW="7493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933" y="5036805"/>
                          <a:ext cx="1346200" cy="508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8419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6">
            <a:extLst>
              <a:ext uri="{FF2B5EF4-FFF2-40B4-BE49-F238E27FC236}">
                <a16:creationId xmlns:a16="http://schemas.microsoft.com/office/drawing/2014/main" id="{0655586B-F6B4-426E-80D1-04ADB3C76375}"/>
              </a:ext>
            </a:extLst>
          </p:cNvPr>
          <p:cNvCxnSpPr>
            <a:cxnSpLocks/>
          </p:cNvCxnSpPr>
          <p:nvPr/>
        </p:nvCxnSpPr>
        <p:spPr>
          <a:xfrm>
            <a:off x="2669861" y="1123386"/>
            <a:ext cx="0" cy="2940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Line 2">
            <a:extLst>
              <a:ext uri="{FF2B5EF4-FFF2-40B4-BE49-F238E27FC236}">
                <a16:creationId xmlns:a16="http://schemas.microsoft.com/office/drawing/2014/main" id="{E878D2EE-7AD5-42B3-80C8-BF594574C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491" y="1616453"/>
            <a:ext cx="49537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1323" tIns="35662" rIns="71323" bIns="35662"/>
          <a:lstStyle/>
          <a:p>
            <a:pPr algn="ctr">
              <a:defRPr/>
            </a:pPr>
            <a:endParaRPr lang="zh-CN" altLang="en-US" sz="15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4AA2E115-B5CF-48D7-AAF4-34243C4DB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015" y="1422538"/>
            <a:ext cx="403697" cy="406762"/>
          </a:xfrm>
          <a:prstGeom prst="ellipse">
            <a:avLst/>
          </a:prstGeom>
          <a:solidFill>
            <a:srgbClr val="FB9708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AutoShape 17">
            <a:extLst>
              <a:ext uri="{FF2B5EF4-FFF2-40B4-BE49-F238E27FC236}">
                <a16:creationId xmlns:a16="http://schemas.microsoft.com/office/drawing/2014/main" id="{99A3D09A-A5D8-4A62-91DB-FCC3F99C5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118" y="1422538"/>
            <a:ext cx="3644888" cy="406762"/>
          </a:xfrm>
          <a:prstGeom prst="actionButtonBlank">
            <a:avLst/>
          </a:prstGeom>
          <a:solidFill>
            <a:srgbClr val="FB9708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间隔与支持向量</a:t>
            </a:r>
          </a:p>
        </p:txBody>
      </p:sp>
      <p:sp>
        <p:nvSpPr>
          <p:cNvPr id="22" name="Oval 15">
            <a:extLst>
              <a:ext uri="{FF2B5EF4-FFF2-40B4-BE49-F238E27FC236}">
                <a16:creationId xmlns:a16="http://schemas.microsoft.com/office/drawing/2014/main" id="{60A6B70E-E65A-4B80-9A11-4100460B9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2039174"/>
            <a:ext cx="403697" cy="406762"/>
          </a:xfrm>
          <a:prstGeom prst="ellipse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AutoShape 17">
            <a:extLst>
              <a:ext uri="{FF2B5EF4-FFF2-40B4-BE49-F238E27FC236}">
                <a16:creationId xmlns:a16="http://schemas.microsoft.com/office/drawing/2014/main" id="{4997871B-E7BB-4D54-93A1-FFDCB10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549" y="2039174"/>
            <a:ext cx="3644888" cy="406762"/>
          </a:xfrm>
          <a:prstGeom prst="actionButtonBlank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对偶问题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C5ED2528-1F8F-4645-A203-4E9F2978A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2661233"/>
            <a:ext cx="403697" cy="406762"/>
          </a:xfrm>
          <a:prstGeom prst="ellipse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17">
            <a:extLst>
              <a:ext uri="{FF2B5EF4-FFF2-40B4-BE49-F238E27FC236}">
                <a16:creationId xmlns:a16="http://schemas.microsoft.com/office/drawing/2014/main" id="{ACE508B1-35EE-46F8-BE82-7AA8DDD12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549" y="2661233"/>
            <a:ext cx="3644888" cy="406762"/>
          </a:xfrm>
          <a:prstGeom prst="actionButtonBlank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核函数</a:t>
            </a:r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39799CB0-24C4-46EA-AA73-61543B94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3296234"/>
            <a:ext cx="403697" cy="406762"/>
          </a:xfrm>
          <a:prstGeom prst="ellipse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AutoShape 17">
            <a:extLst>
              <a:ext uri="{FF2B5EF4-FFF2-40B4-BE49-F238E27FC236}">
                <a16:creationId xmlns:a16="http://schemas.microsoft.com/office/drawing/2014/main" id="{04D850D6-5B68-411A-A662-51B9B00BA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118" y="3296234"/>
            <a:ext cx="3644888" cy="406762"/>
          </a:xfrm>
          <a:prstGeom prst="actionButtonBlank">
            <a:avLst/>
          </a:prstGeom>
          <a:solidFill>
            <a:srgbClr val="064BB2"/>
          </a:solidFill>
          <a:ln>
            <a:solidFill>
              <a:schemeClr val="bg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软间隔与正则化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3AA43DE-EC22-42DF-863E-F4636BE2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72149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46383" y="885945"/>
            <a:ext cx="2764446" cy="41706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从低维到高维映射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核函数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246383" y="1414946"/>
            <a:ext cx="5145275" cy="482258"/>
            <a:chOff x="414855" y="1758770"/>
            <a:chExt cx="6860383" cy="578710"/>
          </a:xfrm>
        </p:grpSpPr>
        <p:sp>
          <p:nvSpPr>
            <p:cNvPr id="5" name="内容占位符 1"/>
            <p:cNvSpPr txBox="1">
              <a:spLocks/>
            </p:cNvSpPr>
            <p:nvPr/>
          </p:nvSpPr>
          <p:spPr bwMode="auto">
            <a:xfrm>
              <a:off x="414855" y="1758770"/>
              <a:ext cx="5405557" cy="54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62822" indent="-362822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anose="05000000000000000000" pitchFamily="2" charset="2"/>
                <a:buChar char="Ø"/>
                <a:defRPr kumimoji="1" sz="1800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defRPr>
              </a:lvl1pPr>
              <a:lvl2pPr marL="786115" indent="-302352" algn="l" rtl="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l"/>
                <a:defRPr kumimoji="1" sz="2328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20940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9317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17693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600" dirty="0">
                  <a:solidFill>
                    <a:schemeClr val="bg1"/>
                  </a:solidFill>
                </a:rPr>
                <a:t>为了解决高维计算困难，构造函数：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7929053"/>
                </p:ext>
              </p:extLst>
            </p:nvPr>
          </p:nvGraphicFramePr>
          <p:xfrm>
            <a:off x="4835248" y="1829480"/>
            <a:ext cx="243999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59" name="公式" r:id="rId3" imgW="1358900" imgH="254000" progId="Equation.3">
                    <p:embed/>
                  </p:oleObj>
                </mc:Choice>
                <mc:Fallback>
                  <p:oleObj name="公式" r:id="rId3" imgW="13589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5248" y="1829480"/>
                          <a:ext cx="2439990" cy="5080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内容占位符 1"/>
          <p:cNvSpPr txBox="1">
            <a:spLocks/>
          </p:cNvSpPr>
          <p:nvPr/>
        </p:nvSpPr>
        <p:spPr bwMode="auto">
          <a:xfrm>
            <a:off x="254857" y="1953574"/>
            <a:ext cx="8652410" cy="45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即</a:t>
            </a:r>
            <a:r>
              <a:rPr lang="en-US" altLang="zh-CN" sz="1600" dirty="0">
                <a:solidFill>
                  <a:schemeClr val="bg1"/>
                </a:solidFill>
              </a:rPr>
              <a:t>    </a:t>
            </a:r>
            <a:r>
              <a:rPr lang="zh-CN" altLang="en-US" sz="1600" dirty="0">
                <a:solidFill>
                  <a:schemeClr val="bg1"/>
                </a:solidFill>
              </a:rPr>
              <a:t>与</a:t>
            </a:r>
            <a:r>
              <a:rPr lang="en-US" altLang="zh-CN" sz="1600" dirty="0">
                <a:solidFill>
                  <a:schemeClr val="bg1"/>
                </a:solidFill>
              </a:rPr>
              <a:t>     </a:t>
            </a:r>
            <a:r>
              <a:rPr lang="zh-CN" altLang="en-US" sz="1600" dirty="0">
                <a:solidFill>
                  <a:schemeClr val="bg1"/>
                </a:solidFill>
              </a:rPr>
              <a:t>在特征空间中的映射函数的内积等于它们在原始空间中通过函数</a:t>
            </a:r>
            <a:r>
              <a:rPr lang="en-US" altLang="zh-CN" sz="1600" dirty="0">
                <a:solidFill>
                  <a:schemeClr val="bg1"/>
                </a:solidFill>
              </a:rPr>
              <a:t>       </a:t>
            </a:r>
            <a:r>
              <a:rPr lang="zh-CN" altLang="en-US" sz="1600" dirty="0">
                <a:solidFill>
                  <a:schemeClr val="bg1"/>
                </a:solidFill>
              </a:rPr>
              <a:t>计算的结果。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657695"/>
              </p:ext>
            </p:extLst>
          </p:nvPr>
        </p:nvGraphicFramePr>
        <p:xfrm>
          <a:off x="6997894" y="2060233"/>
          <a:ext cx="354477" cy="272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0" name="公式" r:id="rId5" imgW="292100" imgH="203200" progId="Equation.3">
                  <p:embed/>
                </p:oleObj>
              </mc:Choice>
              <mc:Fallback>
                <p:oleObj name="公式" r:id="rId5" imgW="292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7894" y="2060233"/>
                        <a:ext cx="354477" cy="2722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931098"/>
              </p:ext>
            </p:extLst>
          </p:nvPr>
        </p:nvGraphicFramePr>
        <p:xfrm>
          <a:off x="533878" y="2044969"/>
          <a:ext cx="229822" cy="35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1" name="公式" r:id="rId7" imgW="152400" imgH="215900" progId="Equation.3">
                  <p:embed/>
                </p:oleObj>
              </mc:Choice>
              <mc:Fallback>
                <p:oleObj name="公式" r:id="rId7" imgW="152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78" y="2044969"/>
                        <a:ext cx="229822" cy="35983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265358"/>
              </p:ext>
            </p:extLst>
          </p:nvPr>
        </p:nvGraphicFramePr>
        <p:xfrm>
          <a:off x="1011584" y="2043778"/>
          <a:ext cx="24852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2" name="公式" r:id="rId9" imgW="165100" imgH="228600" progId="Equation.3">
                  <p:embed/>
                </p:oleObj>
              </mc:Choice>
              <mc:Fallback>
                <p:oleObj name="公式" r:id="rId9" imgW="165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584" y="2043778"/>
                        <a:ext cx="248528" cy="381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 11"/>
          <p:cNvGrpSpPr/>
          <p:nvPr/>
        </p:nvGrpSpPr>
        <p:grpSpPr>
          <a:xfrm>
            <a:off x="1639629" y="3232337"/>
            <a:ext cx="4678437" cy="2017773"/>
            <a:chOff x="1422586" y="3952295"/>
            <a:chExt cx="6237916" cy="2421327"/>
          </a:xfrm>
          <a:solidFill>
            <a:schemeClr val="bg1"/>
          </a:solidFill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0984130"/>
                </p:ext>
              </p:extLst>
            </p:nvPr>
          </p:nvGraphicFramePr>
          <p:xfrm>
            <a:off x="2116952" y="3952295"/>
            <a:ext cx="5543550" cy="965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3" name="公式" r:id="rId11" imgW="3086100" imgH="482600" progId="Equation.3">
                    <p:embed/>
                  </p:oleObj>
                </mc:Choice>
                <mc:Fallback>
                  <p:oleObj name="公式" r:id="rId11" imgW="30861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6952" y="3952295"/>
                          <a:ext cx="5543550" cy="965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6834164"/>
                </p:ext>
              </p:extLst>
            </p:nvPr>
          </p:nvGraphicFramePr>
          <p:xfrm>
            <a:off x="2116952" y="5000434"/>
            <a:ext cx="1208088" cy="1373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4" name="公式" r:id="rId13" imgW="673100" imgH="685800" progId="Equation.3">
                    <p:embed/>
                  </p:oleObj>
                </mc:Choice>
                <mc:Fallback>
                  <p:oleObj name="公式" r:id="rId13" imgW="6731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6952" y="5000434"/>
                          <a:ext cx="1208088" cy="13731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9500178"/>
                </p:ext>
              </p:extLst>
            </p:nvPr>
          </p:nvGraphicFramePr>
          <p:xfrm>
            <a:off x="1422586" y="4291068"/>
            <a:ext cx="584200" cy="287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5" name="公式" r:id="rId15" imgW="317500" imgH="139700" progId="Equation.3">
                    <p:embed/>
                  </p:oleObj>
                </mc:Choice>
                <mc:Fallback>
                  <p:oleObj name="公式" r:id="rId15" imgW="3175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2586" y="4291068"/>
                          <a:ext cx="584200" cy="28765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1410602"/>
                </p:ext>
              </p:extLst>
            </p:nvPr>
          </p:nvGraphicFramePr>
          <p:xfrm>
            <a:off x="1568918" y="5053553"/>
            <a:ext cx="396875" cy="314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6" name="公式" r:id="rId17" imgW="215900" imgH="152400" progId="Equation.3">
                    <p:embed/>
                  </p:oleObj>
                </mc:Choice>
                <mc:Fallback>
                  <p:oleObj name="公式" r:id="rId17" imgW="215900" imgH="15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8918" y="5053553"/>
                          <a:ext cx="396875" cy="31432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内容占位符 1"/>
          <p:cNvSpPr txBox="1">
            <a:spLocks/>
          </p:cNvSpPr>
          <p:nvPr/>
        </p:nvSpPr>
        <p:spPr bwMode="auto">
          <a:xfrm>
            <a:off x="254857" y="2629822"/>
            <a:ext cx="2071493" cy="45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则对偶函数改写为</a:t>
            </a:r>
            <a:r>
              <a:rPr lang="en-US" altLang="zh-CN" sz="16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914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12398" y="903000"/>
            <a:ext cx="9253834" cy="364102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从低维到高维映射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核函数</a:t>
            </a:r>
          </a:p>
        </p:txBody>
      </p:sp>
      <p:sp>
        <p:nvSpPr>
          <p:cNvPr id="5" name="内容占位符 1"/>
          <p:cNvSpPr txBox="1">
            <a:spLocks/>
          </p:cNvSpPr>
          <p:nvPr/>
        </p:nvSpPr>
        <p:spPr bwMode="auto">
          <a:xfrm>
            <a:off x="212398" y="1406169"/>
            <a:ext cx="5218250" cy="45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对改写后的对偶函数求解后可得到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373244"/>
              </p:ext>
            </p:extLst>
          </p:nvPr>
        </p:nvGraphicFramePr>
        <p:xfrm>
          <a:off x="946118" y="4223903"/>
          <a:ext cx="882656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4" name="公式" r:id="rId3" imgW="520700" imgH="228600" progId="Equation.3">
                  <p:embed/>
                </p:oleObj>
              </mc:Choice>
              <mc:Fallback>
                <p:oleObj name="公式" r:id="rId3" imgW="520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118" y="4223903"/>
                        <a:ext cx="882656" cy="381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 1"/>
          <p:cNvGrpSpPr/>
          <p:nvPr/>
        </p:nvGrpSpPr>
        <p:grpSpPr>
          <a:xfrm>
            <a:off x="2465684" y="2011570"/>
            <a:ext cx="2318714" cy="2001412"/>
            <a:chOff x="3201672" y="2429406"/>
            <a:chExt cx="3091620" cy="2401694"/>
          </a:xfrm>
          <a:solidFill>
            <a:schemeClr val="bg1"/>
          </a:solidFill>
        </p:grpSpPr>
        <p:graphicFrame>
          <p:nvGraphicFramePr>
            <p:cNvPr id="23" name="对象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3715643"/>
                </p:ext>
              </p:extLst>
            </p:nvPr>
          </p:nvGraphicFramePr>
          <p:xfrm>
            <a:off x="3201672" y="2429406"/>
            <a:ext cx="2006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5" name="公式" r:id="rId5" imgW="1117600" imgH="228600" progId="Equation.3">
                    <p:embed/>
                  </p:oleObj>
                </mc:Choice>
                <mc:Fallback>
                  <p:oleObj name="公式" r:id="rId5" imgW="1117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1672" y="2429406"/>
                          <a:ext cx="2006600" cy="457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1620790"/>
                </p:ext>
              </p:extLst>
            </p:nvPr>
          </p:nvGraphicFramePr>
          <p:xfrm>
            <a:off x="3761229" y="2976900"/>
            <a:ext cx="2532063" cy="1854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6" name="公式" r:id="rId7" imgW="1409700" imgH="927100" progId="Equation.3">
                    <p:embed/>
                  </p:oleObj>
                </mc:Choice>
                <mc:Fallback>
                  <p:oleObj name="公式" r:id="rId7" imgW="1409700" imgH="927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1229" y="2976900"/>
                          <a:ext cx="2532063" cy="1854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A6424419-93AC-4287-BA99-33022198FCF4}"/>
              </a:ext>
            </a:extLst>
          </p:cNvPr>
          <p:cNvSpPr txBox="1">
            <a:spLocks/>
          </p:cNvSpPr>
          <p:nvPr/>
        </p:nvSpPr>
        <p:spPr bwMode="auto">
          <a:xfrm>
            <a:off x="216119" y="4159672"/>
            <a:ext cx="3083454" cy="45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式中的</a:t>
            </a:r>
            <a:r>
              <a:rPr lang="en-US" altLang="zh-CN" sz="1600" dirty="0">
                <a:solidFill>
                  <a:schemeClr val="bg1"/>
                </a:solidFill>
              </a:rPr>
              <a:t>                </a:t>
            </a:r>
            <a:r>
              <a:rPr lang="zh-CN" altLang="en-US" sz="1600" dirty="0">
                <a:solidFill>
                  <a:schemeClr val="bg1"/>
                </a:solidFill>
              </a:rPr>
              <a:t>就是核函数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028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12398" y="944563"/>
            <a:ext cx="9253834" cy="364102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课后拓展：如何选择合适的核函数？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核函数</a:t>
            </a:r>
          </a:p>
        </p:txBody>
      </p:sp>
      <p:sp>
        <p:nvSpPr>
          <p:cNvPr id="6" name="内容占位符 3"/>
          <p:cNvSpPr>
            <a:spLocks noGrp="1"/>
          </p:cNvSpPr>
          <p:nvPr>
            <p:ph idx="10"/>
          </p:nvPr>
        </p:nvSpPr>
        <p:spPr>
          <a:xfrm>
            <a:off x="2857227" y="1795269"/>
            <a:ext cx="1997406" cy="355391"/>
          </a:xfrm>
        </p:spPr>
        <p:txBody>
          <a:bodyPr/>
          <a:lstStyle/>
          <a:p>
            <a:pPr algn="ctr"/>
            <a:r>
              <a:rPr lang="zh-CN" altLang="en-US" sz="1400" dirty="0"/>
              <a:t>常用核函数</a:t>
            </a:r>
          </a:p>
        </p:txBody>
      </p:sp>
      <p:pic>
        <p:nvPicPr>
          <p:cNvPr id="5" name="图片 4" descr="屏幕快照 2017-11-17 16.4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0" y="2231957"/>
            <a:ext cx="6428909" cy="198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1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6">
            <a:extLst>
              <a:ext uri="{FF2B5EF4-FFF2-40B4-BE49-F238E27FC236}">
                <a16:creationId xmlns:a16="http://schemas.microsoft.com/office/drawing/2014/main" id="{0655586B-F6B4-426E-80D1-04ADB3C76375}"/>
              </a:ext>
            </a:extLst>
          </p:cNvPr>
          <p:cNvCxnSpPr>
            <a:cxnSpLocks/>
          </p:cNvCxnSpPr>
          <p:nvPr/>
        </p:nvCxnSpPr>
        <p:spPr>
          <a:xfrm>
            <a:off x="2669861" y="1123386"/>
            <a:ext cx="0" cy="2940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Line 2">
            <a:extLst>
              <a:ext uri="{FF2B5EF4-FFF2-40B4-BE49-F238E27FC236}">
                <a16:creationId xmlns:a16="http://schemas.microsoft.com/office/drawing/2014/main" id="{E878D2EE-7AD5-42B3-80C8-BF594574C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491" y="3503310"/>
            <a:ext cx="49537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1323" tIns="35662" rIns="71323" bIns="35662"/>
          <a:lstStyle/>
          <a:p>
            <a:pPr algn="ctr">
              <a:defRPr/>
            </a:pPr>
            <a:endParaRPr lang="zh-CN" altLang="en-US" sz="15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4AA2E115-B5CF-48D7-AAF4-34243C4DB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015" y="1422538"/>
            <a:ext cx="403697" cy="406762"/>
          </a:xfrm>
          <a:prstGeom prst="ellipse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AutoShape 17">
            <a:extLst>
              <a:ext uri="{FF2B5EF4-FFF2-40B4-BE49-F238E27FC236}">
                <a16:creationId xmlns:a16="http://schemas.microsoft.com/office/drawing/2014/main" id="{99A3D09A-A5D8-4A62-91DB-FCC3F99C5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118" y="1422538"/>
            <a:ext cx="3644888" cy="406762"/>
          </a:xfrm>
          <a:prstGeom prst="actionButtonBlank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间隔与支持向量</a:t>
            </a:r>
          </a:p>
        </p:txBody>
      </p:sp>
      <p:sp>
        <p:nvSpPr>
          <p:cNvPr id="22" name="Oval 15">
            <a:extLst>
              <a:ext uri="{FF2B5EF4-FFF2-40B4-BE49-F238E27FC236}">
                <a16:creationId xmlns:a16="http://schemas.microsoft.com/office/drawing/2014/main" id="{60A6B70E-E65A-4B80-9A11-4100460B9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2039174"/>
            <a:ext cx="403697" cy="406762"/>
          </a:xfrm>
          <a:prstGeom prst="ellipse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AutoShape 17">
            <a:extLst>
              <a:ext uri="{FF2B5EF4-FFF2-40B4-BE49-F238E27FC236}">
                <a16:creationId xmlns:a16="http://schemas.microsoft.com/office/drawing/2014/main" id="{4997871B-E7BB-4D54-93A1-FFDCB10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549" y="2039174"/>
            <a:ext cx="3644888" cy="406762"/>
          </a:xfrm>
          <a:prstGeom prst="actionButtonBlank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对偶问题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C5ED2528-1F8F-4645-A203-4E9F2978A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2661233"/>
            <a:ext cx="403697" cy="406762"/>
          </a:xfrm>
          <a:prstGeom prst="ellipse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17">
            <a:extLst>
              <a:ext uri="{FF2B5EF4-FFF2-40B4-BE49-F238E27FC236}">
                <a16:creationId xmlns:a16="http://schemas.microsoft.com/office/drawing/2014/main" id="{ACE508B1-35EE-46F8-BE82-7AA8DDD12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549" y="2661233"/>
            <a:ext cx="3644888" cy="406762"/>
          </a:xfrm>
          <a:prstGeom prst="actionButtonBlank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核函数</a:t>
            </a:r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39799CB0-24C4-46EA-AA73-61543B94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3296234"/>
            <a:ext cx="403697" cy="406762"/>
          </a:xfrm>
          <a:prstGeom prst="ellipse">
            <a:avLst/>
          </a:prstGeom>
          <a:solidFill>
            <a:srgbClr val="FB9708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AutoShape 17">
            <a:extLst>
              <a:ext uri="{FF2B5EF4-FFF2-40B4-BE49-F238E27FC236}">
                <a16:creationId xmlns:a16="http://schemas.microsoft.com/office/drawing/2014/main" id="{04D850D6-5B68-411A-A662-51B9B00BA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118" y="3296234"/>
            <a:ext cx="3644888" cy="406762"/>
          </a:xfrm>
          <a:prstGeom prst="actionButtonBlank">
            <a:avLst/>
          </a:prstGeom>
          <a:solidFill>
            <a:srgbClr val="FB9708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软间隔与正则化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3AA43DE-EC22-42DF-863E-F4636BE2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825405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12398" y="1504191"/>
            <a:ext cx="2516025" cy="11722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很难找到一个合适的核函数，将原始样本映射到高位空间后完全线性可分。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</a:rPr>
              <a:t>软间隔与正则化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212398" y="957903"/>
            <a:ext cx="9256334" cy="355391"/>
          </a:xfrm>
        </p:spPr>
        <p:txBody>
          <a:bodyPr/>
          <a:lstStyle/>
          <a:p>
            <a:r>
              <a:rPr kumimoji="1" lang="zh-CN" altLang="en-US" dirty="0"/>
              <a:t>经过高维映射后的样本是否完全线性可分</a:t>
            </a:r>
          </a:p>
        </p:txBody>
      </p:sp>
      <p:grpSp>
        <p:nvGrpSpPr>
          <p:cNvPr id="70" name="组 69"/>
          <p:cNvGrpSpPr/>
          <p:nvPr/>
        </p:nvGrpSpPr>
        <p:grpSpPr>
          <a:xfrm>
            <a:off x="3088651" y="1531818"/>
            <a:ext cx="3564910" cy="2868638"/>
            <a:chOff x="-194014" y="1893238"/>
            <a:chExt cx="5855687" cy="4240798"/>
          </a:xfrm>
        </p:grpSpPr>
        <p:pic>
          <p:nvPicPr>
            <p:cNvPr id="27" name="图片 26" descr="屏幕快照 2017-11-18 10.42.3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014" y="1893238"/>
              <a:ext cx="5855687" cy="4240798"/>
            </a:xfrm>
            <a:prstGeom prst="rect">
              <a:avLst/>
            </a:prstGeom>
          </p:spPr>
        </p:pic>
        <p:cxnSp>
          <p:nvCxnSpPr>
            <p:cNvPr id="28" name="直线连接符 27"/>
            <p:cNvCxnSpPr/>
            <p:nvPr/>
          </p:nvCxnSpPr>
          <p:spPr>
            <a:xfrm flipV="1">
              <a:off x="1287546" y="1975810"/>
              <a:ext cx="2398715" cy="3687003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/>
            <p:nvPr/>
          </p:nvCxnSpPr>
          <p:spPr>
            <a:xfrm flipV="1">
              <a:off x="851528" y="2015995"/>
              <a:ext cx="2381078" cy="3651721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/>
            <p:cNvCxnSpPr/>
            <p:nvPr/>
          </p:nvCxnSpPr>
          <p:spPr>
            <a:xfrm flipV="1">
              <a:off x="434580" y="2004723"/>
              <a:ext cx="2398715" cy="3687003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/>
            <p:cNvSpPr/>
            <p:nvPr/>
          </p:nvSpPr>
          <p:spPr bwMode="auto">
            <a:xfrm>
              <a:off x="1550734" y="3367992"/>
              <a:ext cx="282201" cy="282201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/>
          </p:spPr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3484533" y="3926138"/>
              <a:ext cx="282201" cy="282201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/>
          </p:spPr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48" name="直线连接符 47"/>
            <p:cNvCxnSpPr/>
            <p:nvPr/>
          </p:nvCxnSpPr>
          <p:spPr>
            <a:xfrm>
              <a:off x="1686872" y="3504220"/>
              <a:ext cx="711843" cy="447399"/>
            </a:xfrm>
            <a:prstGeom prst="line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2" name="对象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4262192"/>
                </p:ext>
              </p:extLst>
            </p:nvPr>
          </p:nvGraphicFramePr>
          <p:xfrm>
            <a:off x="290036" y="2254747"/>
            <a:ext cx="1358900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09" name="公式" r:id="rId4" imgW="736600" imgH="241300" progId="Equation.3">
                    <p:embed/>
                  </p:oleObj>
                </mc:Choice>
                <mc:Fallback>
                  <p:oleObj name="公式" r:id="rId4" imgW="736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036" y="2254747"/>
                          <a:ext cx="1358900" cy="496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对象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6185261"/>
                </p:ext>
              </p:extLst>
            </p:nvPr>
          </p:nvGraphicFramePr>
          <p:xfrm>
            <a:off x="3716395" y="2088851"/>
            <a:ext cx="1406525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10" name="公式" r:id="rId6" imgW="762000" imgH="241300" progId="Equation.3">
                    <p:embed/>
                  </p:oleObj>
                </mc:Choice>
                <mc:Fallback>
                  <p:oleObj name="公式" r:id="rId6" imgW="762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6395" y="2088851"/>
                          <a:ext cx="1406525" cy="496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对象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2511109"/>
                </p:ext>
              </p:extLst>
            </p:nvPr>
          </p:nvGraphicFramePr>
          <p:xfrm>
            <a:off x="3817651" y="2866597"/>
            <a:ext cx="1524000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11" name="公式" r:id="rId8" imgW="825500" imgH="241300" progId="Equation.3">
                    <p:embed/>
                  </p:oleObj>
                </mc:Choice>
                <mc:Fallback>
                  <p:oleObj name="公式" r:id="rId8" imgW="8255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7651" y="2866597"/>
                          <a:ext cx="1524000" cy="496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5" name="直线连接符 54"/>
            <p:cNvCxnSpPr/>
            <p:nvPr/>
          </p:nvCxnSpPr>
          <p:spPr>
            <a:xfrm flipH="1" flipV="1">
              <a:off x="2098876" y="3104844"/>
              <a:ext cx="1492859" cy="946252"/>
            </a:xfrm>
            <a:prstGeom prst="line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/>
            <p:cNvCxnSpPr>
              <a:endCxn id="52" idx="3"/>
            </p:cNvCxnSpPr>
            <p:nvPr/>
          </p:nvCxnSpPr>
          <p:spPr>
            <a:xfrm flipH="1" flipV="1">
              <a:off x="1648936" y="2503190"/>
              <a:ext cx="785055" cy="19496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/>
            <p:cNvCxnSpPr>
              <a:endCxn id="53" idx="1"/>
            </p:cNvCxnSpPr>
            <p:nvPr/>
          </p:nvCxnSpPr>
          <p:spPr>
            <a:xfrm>
              <a:off x="3033669" y="2310992"/>
              <a:ext cx="682726" cy="26302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>
              <a:endCxn id="54" idx="1"/>
            </p:cNvCxnSpPr>
            <p:nvPr/>
          </p:nvCxnSpPr>
          <p:spPr>
            <a:xfrm>
              <a:off x="2974418" y="3080833"/>
              <a:ext cx="843233" cy="34207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8" name="对象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2500676"/>
                </p:ext>
              </p:extLst>
            </p:nvPr>
          </p:nvGraphicFramePr>
          <p:xfrm>
            <a:off x="1681163" y="3687762"/>
            <a:ext cx="364800" cy="5639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12" name="公式" r:id="rId10" imgW="165100" imgH="228600" progId="Equation.3">
                    <p:embed/>
                  </p:oleObj>
                </mc:Choice>
                <mc:Fallback>
                  <p:oleObj name="公式" r:id="rId10" imgW="1651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1163" y="3687762"/>
                          <a:ext cx="364800" cy="56394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对象 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0989864"/>
                </p:ext>
              </p:extLst>
            </p:nvPr>
          </p:nvGraphicFramePr>
          <p:xfrm>
            <a:off x="2760663" y="3659188"/>
            <a:ext cx="346075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13" name="公式" r:id="rId12" imgW="152400" imgH="215900" progId="Equation.3">
                    <p:embed/>
                  </p:oleObj>
                </mc:Choice>
                <mc:Fallback>
                  <p:oleObj name="公式" r:id="rId12" imgW="1524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0663" y="3659188"/>
                          <a:ext cx="346075" cy="5397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3092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12398" y="917292"/>
            <a:ext cx="8299835" cy="50860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软间隔支持向量机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</a:rPr>
              <a:t>软间隔与正则化</a:t>
            </a:r>
            <a:endParaRPr kumimoji="1" lang="zh-CN" altLang="en-US" dirty="0"/>
          </a:p>
        </p:txBody>
      </p:sp>
      <p:pic>
        <p:nvPicPr>
          <p:cNvPr id="5" name="图片 4" descr="软间隔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010" y="1620499"/>
            <a:ext cx="3407730" cy="2743345"/>
          </a:xfrm>
          <a:prstGeom prst="rect">
            <a:avLst/>
          </a:prstGeom>
        </p:spPr>
      </p:pic>
      <p:sp>
        <p:nvSpPr>
          <p:cNvPr id="7" name="内容占位符 1"/>
          <p:cNvSpPr txBox="1">
            <a:spLocks/>
          </p:cNvSpPr>
          <p:nvPr/>
        </p:nvSpPr>
        <p:spPr bwMode="auto">
          <a:xfrm>
            <a:off x="217151" y="1395064"/>
            <a:ext cx="1743986" cy="45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目标函数变成</a:t>
            </a:r>
            <a:r>
              <a:rPr lang="en-US" altLang="zh-CN" sz="1600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931233" y="1948846"/>
            <a:ext cx="2114515" cy="1625387"/>
            <a:chOff x="1622651" y="2066925"/>
            <a:chExt cx="2819353" cy="1950464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2183384"/>
                </p:ext>
              </p:extLst>
            </p:nvPr>
          </p:nvGraphicFramePr>
          <p:xfrm>
            <a:off x="2332038" y="2066925"/>
            <a:ext cx="1825625" cy="915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9" name="公式" r:id="rId4" imgW="1016000" imgH="457200" progId="Equation.3">
                    <p:embed/>
                  </p:oleObj>
                </mc:Choice>
                <mc:Fallback>
                  <p:oleObj name="公式" r:id="rId4" imgW="10160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2038" y="2066925"/>
                          <a:ext cx="1825625" cy="9159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014905"/>
                </p:ext>
              </p:extLst>
            </p:nvPr>
          </p:nvGraphicFramePr>
          <p:xfrm>
            <a:off x="2319518" y="3076002"/>
            <a:ext cx="2122486" cy="941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0" name="公式" r:id="rId6" imgW="1181100" imgH="469900" progId="Equation.3">
                    <p:embed/>
                  </p:oleObj>
                </mc:Choice>
                <mc:Fallback>
                  <p:oleObj name="公式" r:id="rId6" imgW="11811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9518" y="3076002"/>
                          <a:ext cx="2122486" cy="9413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7809725"/>
                </p:ext>
              </p:extLst>
            </p:nvPr>
          </p:nvGraphicFramePr>
          <p:xfrm>
            <a:off x="1622651" y="2288901"/>
            <a:ext cx="624789" cy="668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1" name="公式" r:id="rId8" imgW="292100" imgH="279400" progId="Equation.3">
                    <p:embed/>
                  </p:oleObj>
                </mc:Choice>
                <mc:Fallback>
                  <p:oleObj name="公式" r:id="rId8" imgW="292100" imgH="279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2651" y="2288901"/>
                          <a:ext cx="624789" cy="66833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2456237"/>
                </p:ext>
              </p:extLst>
            </p:nvPr>
          </p:nvGraphicFramePr>
          <p:xfrm>
            <a:off x="1835414" y="3188352"/>
            <a:ext cx="398463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2" name="公式" r:id="rId10" imgW="215900" imgH="152400" progId="Equation.3">
                    <p:embed/>
                  </p:oleObj>
                </mc:Choice>
                <mc:Fallback>
                  <p:oleObj name="公式" r:id="rId10" imgW="215900" imgH="15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414" y="3188352"/>
                          <a:ext cx="398463" cy="3127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组 20"/>
          <p:cNvGrpSpPr/>
          <p:nvPr/>
        </p:nvGrpSpPr>
        <p:grpSpPr>
          <a:xfrm>
            <a:off x="212398" y="3727210"/>
            <a:ext cx="2648256" cy="450870"/>
            <a:chOff x="419817" y="4198155"/>
            <a:chExt cx="3531008" cy="541044"/>
          </a:xfrm>
        </p:grpSpPr>
        <p:sp>
          <p:nvSpPr>
            <p:cNvPr id="19" name="内容占位符 1"/>
            <p:cNvSpPr txBox="1">
              <a:spLocks/>
            </p:cNvSpPr>
            <p:nvPr/>
          </p:nvSpPr>
          <p:spPr bwMode="auto">
            <a:xfrm>
              <a:off x="419817" y="4198155"/>
              <a:ext cx="3531008" cy="54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62822" indent="-362822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anose="05000000000000000000" pitchFamily="2" charset="2"/>
                <a:buChar char="Ø"/>
                <a:defRPr kumimoji="1" sz="1800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defRPr>
              </a:lvl1pPr>
              <a:lvl2pPr marL="786115" indent="-302352" algn="l" rtl="0" eaLnBrk="0" fontAlgn="base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32089"/>
                </a:buClr>
                <a:buFont typeface="Wingdings" pitchFamily="2" charset="2"/>
                <a:buChar char="l"/>
                <a:defRPr kumimoji="1" sz="2328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20940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9317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17693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1905" b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66069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3144462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628225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4111988" indent="-24188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116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600" dirty="0">
                  <a:solidFill>
                    <a:schemeClr val="bg1"/>
                  </a:solidFill>
                </a:rPr>
                <a:t>其中</a:t>
              </a:r>
              <a:r>
                <a:rPr lang="en-US" altLang="zh-CN" sz="1600" dirty="0">
                  <a:solidFill>
                    <a:schemeClr val="bg1"/>
                  </a:solidFill>
                </a:rPr>
                <a:t>    </a:t>
              </a:r>
              <a:r>
                <a:rPr lang="zh-CN" altLang="en-US" sz="1600" dirty="0">
                  <a:solidFill>
                    <a:schemeClr val="bg1"/>
                  </a:solidFill>
                </a:rPr>
                <a:t>称为“松弛变量”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5386794"/>
                </p:ext>
              </p:extLst>
            </p:nvPr>
          </p:nvGraphicFramePr>
          <p:xfrm>
            <a:off x="1117890" y="4304042"/>
            <a:ext cx="260373" cy="4060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3" name="公式" r:id="rId12" imgW="152400" imgH="215900" progId="Equation.3">
                    <p:embed/>
                  </p:oleObj>
                </mc:Choice>
                <mc:Fallback>
                  <p:oleObj name="公式" r:id="rId12" imgW="1524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7890" y="4304042"/>
                          <a:ext cx="260373" cy="40608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1941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12398" y="894231"/>
            <a:ext cx="9253834" cy="364102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软间隔支持向量机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itchFamily="34" charset="-122"/>
              </a:rPr>
              <a:t>软间隔与正则化</a:t>
            </a:r>
            <a:endParaRPr kumimoji="1" lang="zh-CN" altLang="en-US" dirty="0"/>
          </a:p>
        </p:txBody>
      </p:sp>
      <p:pic>
        <p:nvPicPr>
          <p:cNvPr id="5" name="图片 4" descr="软间隔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8" y="3003751"/>
            <a:ext cx="2640074" cy="2125354"/>
          </a:xfrm>
          <a:prstGeom prst="rect">
            <a:avLst/>
          </a:prstGeom>
        </p:spPr>
      </p:pic>
      <p:sp>
        <p:nvSpPr>
          <p:cNvPr id="6" name="内容占位符 1"/>
          <p:cNvSpPr txBox="1">
            <a:spLocks/>
          </p:cNvSpPr>
          <p:nvPr/>
        </p:nvSpPr>
        <p:spPr bwMode="auto">
          <a:xfrm>
            <a:off x="217152" y="1429787"/>
            <a:ext cx="4160518" cy="45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利用拉格朗日乘子法得到其对偶问题：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300083" y="2017325"/>
            <a:ext cx="4738495" cy="2016101"/>
            <a:chOff x="1342509" y="3952294"/>
            <a:chExt cx="6317993" cy="2419321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6882938"/>
                </p:ext>
              </p:extLst>
            </p:nvPr>
          </p:nvGraphicFramePr>
          <p:xfrm>
            <a:off x="2116952" y="3952294"/>
            <a:ext cx="5543550" cy="965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0" name="公式" r:id="rId4" imgW="3086100" imgH="482600" progId="Equation.3">
                    <p:embed/>
                  </p:oleObj>
                </mc:Choice>
                <mc:Fallback>
                  <p:oleObj name="公式" r:id="rId4" imgW="30861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6952" y="3952294"/>
                          <a:ext cx="5543550" cy="965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8709063"/>
                </p:ext>
              </p:extLst>
            </p:nvPr>
          </p:nvGraphicFramePr>
          <p:xfrm>
            <a:off x="2116952" y="4998428"/>
            <a:ext cx="1208088" cy="1373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1" name="公式" r:id="rId6" imgW="673100" imgH="685800" progId="Equation.3">
                    <p:embed/>
                  </p:oleObj>
                </mc:Choice>
                <mc:Fallback>
                  <p:oleObj name="公式" r:id="rId6" imgW="6731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6952" y="4998428"/>
                          <a:ext cx="1208088" cy="13731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0446846"/>
                </p:ext>
              </p:extLst>
            </p:nvPr>
          </p:nvGraphicFramePr>
          <p:xfrm>
            <a:off x="1342509" y="4242636"/>
            <a:ext cx="584200" cy="287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2" name="公式" r:id="rId8" imgW="317500" imgH="139700" progId="Equation.3">
                    <p:embed/>
                  </p:oleObj>
                </mc:Choice>
                <mc:Fallback>
                  <p:oleObj name="公式" r:id="rId8" imgW="317500" imgH="139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2509" y="4242636"/>
                          <a:ext cx="584200" cy="28733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9009221"/>
                </p:ext>
              </p:extLst>
            </p:nvPr>
          </p:nvGraphicFramePr>
          <p:xfrm>
            <a:off x="1529834" y="4998428"/>
            <a:ext cx="396875" cy="314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3" name="公式" r:id="rId10" imgW="215900" imgH="152400" progId="Equation.3">
                    <p:embed/>
                  </p:oleObj>
                </mc:Choice>
                <mc:Fallback>
                  <p:oleObj name="公式" r:id="rId10" imgW="215900" imgH="15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9834" y="4998428"/>
                          <a:ext cx="396875" cy="31432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内容占位符 1"/>
          <p:cNvSpPr txBox="1">
            <a:spLocks/>
          </p:cNvSpPr>
          <p:nvPr/>
        </p:nvSpPr>
        <p:spPr bwMode="auto">
          <a:xfrm>
            <a:off x="212398" y="4026550"/>
            <a:ext cx="4529797" cy="7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最后再利用</a:t>
            </a:r>
            <a:r>
              <a:rPr lang="en-US" altLang="zh-CN" sz="1600" dirty="0">
                <a:solidFill>
                  <a:schemeClr val="bg1"/>
                </a:solidFill>
              </a:rPr>
              <a:t>SMO</a:t>
            </a:r>
            <a:r>
              <a:rPr lang="zh-CN" altLang="en-US" sz="1600" dirty="0">
                <a:solidFill>
                  <a:schemeClr val="bg1"/>
                </a:solidFill>
              </a:rPr>
              <a:t>算法即可求解出目标函数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详见周志华</a:t>
            </a:r>
            <a:r>
              <a:rPr lang="en-US" altLang="zh-CN" sz="1600" dirty="0">
                <a:solidFill>
                  <a:schemeClr val="bg1"/>
                </a:solidFill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</a:rPr>
              <a:t>机器学习</a:t>
            </a:r>
            <a:r>
              <a:rPr lang="en-US" altLang="zh-CN" sz="1600" dirty="0">
                <a:solidFill>
                  <a:schemeClr val="bg1"/>
                </a:solidFill>
              </a:rPr>
              <a:t>》</a:t>
            </a:r>
            <a:r>
              <a:rPr lang="zh-CN" altLang="en-US" sz="1600" dirty="0">
                <a:solidFill>
                  <a:schemeClr val="bg1"/>
                </a:solidFill>
              </a:rPr>
              <a:t>第</a:t>
            </a:r>
            <a:r>
              <a:rPr lang="en-US" altLang="zh-CN" sz="1600" dirty="0">
                <a:solidFill>
                  <a:schemeClr val="bg1"/>
                </a:solidFill>
              </a:rPr>
              <a:t>6</a:t>
            </a:r>
            <a:r>
              <a:rPr lang="zh-CN" altLang="en-US" sz="1600" dirty="0">
                <a:solidFill>
                  <a:schemeClr val="bg1"/>
                </a:solidFill>
              </a:rPr>
              <a:t>章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7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2"/>
          <p:cNvSpPr>
            <a:spLocks noChangeArrowheads="1"/>
          </p:cNvSpPr>
          <p:nvPr/>
        </p:nvSpPr>
        <p:spPr bwMode="gray">
          <a:xfrm>
            <a:off x="1651004" y="-256014"/>
            <a:ext cx="144039" cy="17974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B2B2B2">
                <a:alpha val="5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323" tIns="35662" rIns="71323" bIns="35662" anchor="ctr">
            <a:spAutoFit/>
          </a:bodyPr>
          <a:lstStyle>
            <a:lvl1pPr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700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1651004" y="-317570"/>
            <a:ext cx="144039" cy="30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71323" tIns="35662" rIns="71323" bIns="35662" anchor="ctr">
            <a:spAutoFit/>
          </a:bodyPr>
          <a:lstStyle/>
          <a:p>
            <a:pPr>
              <a:defRPr/>
            </a:pPr>
            <a:endParaRPr lang="zh-CN" altLang="en-US" sz="1500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35309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53185" y="901513"/>
            <a:ext cx="9253834" cy="44014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鸢尾花数据集</a:t>
            </a:r>
            <a:r>
              <a:rPr lang="en-US" altLang="zh-CN" dirty="0" err="1">
                <a:latin typeface="Times"/>
                <a:cs typeface="Times"/>
              </a:rPr>
              <a:t>setosa</a:t>
            </a:r>
            <a:r>
              <a:rPr lang="en-US" altLang="zh-CN" dirty="0">
                <a:latin typeface="Times"/>
                <a:cs typeface="Times"/>
              </a:rPr>
              <a:t>, </a:t>
            </a:r>
            <a:r>
              <a:rPr lang="en-US" altLang="zh-CN" dirty="0" err="1">
                <a:latin typeface="Times"/>
                <a:cs typeface="Times"/>
              </a:rPr>
              <a:t>versicolor</a:t>
            </a:r>
            <a:r>
              <a:rPr lang="zh-CN" altLang="en-US" dirty="0"/>
              <a:t>两类样本数据</a:t>
            </a:r>
            <a:endParaRPr lang="en-US" altLang="zh-CN" dirty="0">
              <a:latin typeface="Times"/>
              <a:cs typeface="Time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间隔与支持向量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472751"/>
              </p:ext>
            </p:extLst>
          </p:nvPr>
        </p:nvGraphicFramePr>
        <p:xfrm>
          <a:off x="4083825" y="1726816"/>
          <a:ext cx="3005895" cy="3090508"/>
        </p:xfrm>
        <a:graphic>
          <a:graphicData uri="http://schemas.openxmlformats.org/drawingml/2006/table">
            <a:tbl>
              <a:tblPr/>
              <a:tblGrid>
                <a:gridCol w="105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8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Sepal.Length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/>
                        <a:cs typeface="Times"/>
                      </a:endParaRP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Sepal.Width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"/>
                        <a:cs typeface="Times"/>
                      </a:endParaRP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Species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5.1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3.5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setosa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/>
                        <a:cs typeface="Times"/>
                      </a:endParaRP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4.9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3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setosa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4.7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3.2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setosa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…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…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…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2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7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3.2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versicolor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Times"/>
                        <a:cs typeface="Times"/>
                      </a:endParaRP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6.4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3.2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versicolor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3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6.9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3.1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versicolor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…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…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/>
                          <a:cs typeface="Times"/>
                        </a:rPr>
                        <a:t>…</a:t>
                      </a:r>
                    </a:p>
                  </a:txBody>
                  <a:tcPr marL="5138" marR="5138" marT="57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图片 5" descr="屏幕快照 2017-11-15 19.39.0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0" y="1729844"/>
            <a:ext cx="3811929" cy="256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7109" y="1340486"/>
            <a:ext cx="6668248" cy="46278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最优超平面</a:t>
            </a:r>
            <a:r>
              <a:rPr kumimoji="1" lang="en-US" altLang="zh-CN" dirty="0"/>
              <a:t>(</a:t>
            </a:r>
            <a:r>
              <a:rPr kumimoji="1" lang="zh-CN" altLang="en-US" dirty="0"/>
              <a:t>直线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：对训练样本局部扰动的“容忍性”最好，即最具鲁棒性。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间隔与支持向量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zh-CN" altLang="en-US" dirty="0"/>
              <a:t>哪条线（超平面）是区分两类样本最优方案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grpSp>
        <p:nvGrpSpPr>
          <p:cNvPr id="33" name="组 32"/>
          <p:cNvGrpSpPr/>
          <p:nvPr/>
        </p:nvGrpSpPr>
        <p:grpSpPr>
          <a:xfrm>
            <a:off x="452111" y="1838215"/>
            <a:ext cx="4907909" cy="3253650"/>
            <a:chOff x="2482700" y="1711191"/>
            <a:chExt cx="7835306" cy="4674906"/>
          </a:xfrm>
        </p:grpSpPr>
        <p:pic>
          <p:nvPicPr>
            <p:cNvPr id="5" name="图片 4" descr="屏幕快照 2017-11-15 19.39.0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2700" y="1711191"/>
              <a:ext cx="7380955" cy="4674906"/>
            </a:xfrm>
            <a:prstGeom prst="rect">
              <a:avLst/>
            </a:prstGeom>
          </p:spPr>
        </p:pic>
        <p:cxnSp>
          <p:nvCxnSpPr>
            <p:cNvPr id="7" name="直线连接符 6"/>
            <p:cNvCxnSpPr/>
            <p:nvPr/>
          </p:nvCxnSpPr>
          <p:spPr>
            <a:xfrm flipV="1">
              <a:off x="3456972" y="2134579"/>
              <a:ext cx="3950825" cy="3545873"/>
            </a:xfrm>
            <a:prstGeom prst="line">
              <a:avLst/>
            </a:prstGeom>
            <a:ln w="63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/>
            <p:cNvCxnSpPr/>
            <p:nvPr/>
          </p:nvCxnSpPr>
          <p:spPr>
            <a:xfrm flipV="1">
              <a:off x="3580435" y="2028732"/>
              <a:ext cx="3456973" cy="3828135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 flipV="1">
              <a:off x="3192408" y="2293350"/>
              <a:ext cx="4497591" cy="3369461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9770927" y="1950313"/>
              <a:ext cx="547079" cy="1366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700" i="1" dirty="0">
                  <a:solidFill>
                    <a:schemeClr val="bg1"/>
                  </a:solidFill>
                </a:rPr>
                <a:t>A</a:t>
              </a: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1700" i="1" dirty="0">
                  <a:solidFill>
                    <a:schemeClr val="bg1"/>
                  </a:solidFill>
                </a:rPr>
                <a:t>B</a:t>
              </a:r>
            </a:p>
            <a:p>
              <a:pPr>
                <a:spcBef>
                  <a:spcPct val="50000"/>
                </a:spcBef>
                <a:defRPr/>
              </a:pPr>
              <a:r>
                <a:rPr lang="en-US" altLang="zh-CN" sz="1700" i="1" dirty="0">
                  <a:solidFill>
                    <a:schemeClr val="bg1"/>
                  </a:solidFill>
                </a:rPr>
                <a:t>C</a:t>
              </a:r>
              <a:endParaRPr lang="zh-CN" altLang="en-US" sz="1700" i="1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线箭头连接符 24"/>
            <p:cNvCxnSpPr/>
            <p:nvPr/>
          </p:nvCxnSpPr>
          <p:spPr>
            <a:xfrm>
              <a:off x="6878669" y="2205145"/>
              <a:ext cx="2751468" cy="0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箭头连接符 28"/>
            <p:cNvCxnSpPr/>
            <p:nvPr/>
          </p:nvCxnSpPr>
          <p:spPr>
            <a:xfrm>
              <a:off x="6801781" y="2710368"/>
              <a:ext cx="2828356" cy="6370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/>
            <p:nvPr/>
          </p:nvCxnSpPr>
          <p:spPr>
            <a:xfrm>
              <a:off x="6607766" y="3169038"/>
              <a:ext cx="3022371" cy="0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282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135" y="4754734"/>
            <a:ext cx="2804769" cy="5353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支持向量：位于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间隔与支持向量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哪条线（超平面）是区分两类样本最优方案</a:t>
            </a:r>
            <a:r>
              <a:rPr lang="en-US" altLang="zh-CN" dirty="0"/>
              <a:t>?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66804"/>
              </p:ext>
            </p:extLst>
          </p:nvPr>
        </p:nvGraphicFramePr>
        <p:xfrm>
          <a:off x="1186610" y="1838447"/>
          <a:ext cx="1552091" cy="724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1" name="公式" r:id="rId3" imgW="1282700" imgH="482600" progId="Equation.3">
                  <p:embed/>
                </p:oleObj>
              </mc:Choice>
              <mc:Fallback>
                <p:oleObj name="公式" r:id="rId3" imgW="12827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6610" y="1838447"/>
                        <a:ext cx="1552091" cy="72405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组 44"/>
          <p:cNvGrpSpPr/>
          <p:nvPr/>
        </p:nvGrpSpPr>
        <p:grpSpPr>
          <a:xfrm>
            <a:off x="3073649" y="1643383"/>
            <a:ext cx="4128366" cy="3398607"/>
            <a:chOff x="3016032" y="1911802"/>
            <a:chExt cx="6137889" cy="4547622"/>
          </a:xfrm>
        </p:grpSpPr>
        <p:pic>
          <p:nvPicPr>
            <p:cNvPr id="5" name="图片 4" descr="屏幕快照 2017-11-15 21.29.34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72"/>
            <a:stretch/>
          </p:blipFill>
          <p:spPr>
            <a:xfrm>
              <a:off x="3016032" y="1911802"/>
              <a:ext cx="6137889" cy="4547622"/>
            </a:xfrm>
            <a:prstGeom prst="rect">
              <a:avLst/>
            </a:prstGeom>
          </p:spPr>
        </p:pic>
        <p:cxnSp>
          <p:nvCxnSpPr>
            <p:cNvPr id="6" name="直线连接符 5"/>
            <p:cNvCxnSpPr/>
            <p:nvPr/>
          </p:nvCxnSpPr>
          <p:spPr>
            <a:xfrm flipV="1">
              <a:off x="5132545" y="2258068"/>
              <a:ext cx="2381078" cy="3651721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 flipV="1">
              <a:off x="3768077" y="2057648"/>
              <a:ext cx="2381078" cy="3651721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/>
          </p:nvCxnSpPr>
          <p:spPr>
            <a:xfrm flipV="1">
              <a:off x="4438321" y="2198776"/>
              <a:ext cx="2381078" cy="3651721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" name="对象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0867053"/>
                </p:ext>
              </p:extLst>
            </p:nvPr>
          </p:nvGraphicFramePr>
          <p:xfrm>
            <a:off x="3788622" y="2278757"/>
            <a:ext cx="1358900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2" name="公式" r:id="rId6" imgW="736600" imgH="241300" progId="Equation.3">
                    <p:embed/>
                  </p:oleObj>
                </mc:Choice>
                <mc:Fallback>
                  <p:oleObj name="公式" r:id="rId6" imgW="736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8622" y="2278757"/>
                          <a:ext cx="1358900" cy="496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6619081"/>
                </p:ext>
              </p:extLst>
            </p:nvPr>
          </p:nvGraphicFramePr>
          <p:xfrm>
            <a:off x="7438735" y="3207141"/>
            <a:ext cx="1524709" cy="4970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" name="公式" r:id="rId8" imgW="825500" imgH="241300" progId="Equation.3">
                    <p:embed/>
                  </p:oleObj>
                </mc:Choice>
                <mc:Fallback>
                  <p:oleObj name="公式" r:id="rId8" imgW="8255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38735" y="3207141"/>
                          <a:ext cx="1524709" cy="49706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0526332"/>
                </p:ext>
              </p:extLst>
            </p:nvPr>
          </p:nvGraphicFramePr>
          <p:xfrm>
            <a:off x="7567732" y="2500966"/>
            <a:ext cx="1406525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4" name="公式" r:id="rId10" imgW="762000" imgH="241300" progId="Equation.3">
                    <p:embed/>
                  </p:oleObj>
                </mc:Choice>
                <mc:Fallback>
                  <p:oleObj name="公式" r:id="rId10" imgW="762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67732" y="2500966"/>
                          <a:ext cx="1406525" cy="496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直线箭头连接符 16"/>
            <p:cNvCxnSpPr>
              <a:endCxn id="14" idx="3"/>
            </p:cNvCxnSpPr>
            <p:nvPr/>
          </p:nvCxnSpPr>
          <p:spPr>
            <a:xfrm flipH="1">
              <a:off x="5147522" y="2522686"/>
              <a:ext cx="690528" cy="4514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>
              <a:endCxn id="16" idx="1"/>
            </p:cNvCxnSpPr>
            <p:nvPr/>
          </p:nvCxnSpPr>
          <p:spPr>
            <a:xfrm>
              <a:off x="6490642" y="2749409"/>
              <a:ext cx="1077090" cy="0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>
              <a:endCxn id="15" idx="1"/>
            </p:cNvCxnSpPr>
            <p:nvPr/>
          </p:nvCxnSpPr>
          <p:spPr>
            <a:xfrm>
              <a:off x="6737568" y="3422385"/>
              <a:ext cx="702130" cy="34203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3986101" y="4075107"/>
              <a:ext cx="1181720" cy="635082"/>
            </a:xfrm>
            <a:prstGeom prst="line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>
              <a:off x="4314876" y="4862589"/>
              <a:ext cx="1152783" cy="641452"/>
            </a:xfrm>
            <a:prstGeom prst="line">
              <a:avLst/>
            </a:prstGeom>
            <a:ln w="6350" cmpd="sng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1" name="对象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63391800"/>
                </p:ext>
              </p:extLst>
            </p:nvPr>
          </p:nvGraphicFramePr>
          <p:xfrm>
            <a:off x="4350405" y="3933826"/>
            <a:ext cx="270652" cy="335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5" name="公式" r:id="rId12" imgW="114300" imgH="127000" progId="Equation.3">
                    <p:embed/>
                  </p:oleObj>
                </mc:Choice>
                <mc:Fallback>
                  <p:oleObj name="公式" r:id="rId12" imgW="114300" imgH="12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0405" y="3933826"/>
                          <a:ext cx="270652" cy="33577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5053192"/>
                </p:ext>
              </p:extLst>
            </p:nvPr>
          </p:nvGraphicFramePr>
          <p:xfrm>
            <a:off x="4074286" y="5116404"/>
            <a:ext cx="957573" cy="770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6" name="公式" r:id="rId14" imgW="546100" imgH="393700" progId="Equation.3">
                    <p:embed/>
                  </p:oleObj>
                </mc:Choice>
                <mc:Fallback>
                  <p:oleObj name="公式" r:id="rId14" imgW="5461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4286" y="5116404"/>
                          <a:ext cx="957573" cy="77058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椭圆 32"/>
            <p:cNvSpPr/>
            <p:nvPr/>
          </p:nvSpPr>
          <p:spPr bwMode="auto">
            <a:xfrm>
              <a:off x="5061998" y="5627529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6343206" y="3715913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5902265" y="2040004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4826370" y="3733555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7" name="直线箭头连接符 36"/>
            <p:cNvCxnSpPr>
              <a:stCxn id="34" idx="5"/>
              <a:endCxn id="42" idx="1"/>
            </p:cNvCxnSpPr>
            <p:nvPr/>
          </p:nvCxnSpPr>
          <p:spPr>
            <a:xfrm>
              <a:off x="6584080" y="3956787"/>
              <a:ext cx="999782" cy="612671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7583862" y="4384792"/>
              <a:ext cx="123494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 i="1" dirty="0"/>
                <a:t>支持向量</a:t>
              </a:r>
              <a:endParaRPr lang="en-US" altLang="zh-CN" b="1" i="1" dirty="0"/>
            </a:p>
          </p:txBody>
        </p:sp>
      </p:grpSp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300403"/>
              </p:ext>
            </p:extLst>
          </p:nvPr>
        </p:nvGraphicFramePr>
        <p:xfrm>
          <a:off x="1742784" y="1415544"/>
          <a:ext cx="992305" cy="38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" name="公式" r:id="rId16" imgW="762000" imgH="241300" progId="Equation.3">
                  <p:embed/>
                </p:oleObj>
              </mc:Choice>
              <mc:Fallback>
                <p:oleObj name="公式" r:id="rId16" imgW="762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2784" y="1415544"/>
                        <a:ext cx="992305" cy="38994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11"/>
          <p:cNvSpPr txBox="1">
            <a:spLocks noChangeArrowheads="1"/>
          </p:cNvSpPr>
          <p:nvPr/>
        </p:nvSpPr>
        <p:spPr bwMode="auto">
          <a:xfrm>
            <a:off x="393659" y="1435943"/>
            <a:ext cx="1230458" cy="111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71323" tIns="35662" rIns="71323" bIns="35662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1700" i="1" dirty="0">
                <a:solidFill>
                  <a:schemeClr val="bg1"/>
                </a:solidFill>
              </a:rPr>
              <a:t>最优超平面：</a:t>
            </a:r>
            <a:endParaRPr lang="en-US" altLang="zh-CN" sz="1700" i="1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1700" i="1" dirty="0">
                <a:solidFill>
                  <a:schemeClr val="bg1"/>
                </a:solidFill>
              </a:rPr>
              <a:t>正类：</a:t>
            </a:r>
            <a:endParaRPr lang="en-US" altLang="zh-CN" sz="1700" i="1" dirty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1700" i="1" dirty="0">
                <a:solidFill>
                  <a:schemeClr val="bg1"/>
                </a:solidFill>
              </a:rPr>
              <a:t>反类：</a:t>
            </a:r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972248"/>
              </p:ext>
            </p:extLst>
          </p:nvPr>
        </p:nvGraphicFramePr>
        <p:xfrm>
          <a:off x="452017" y="2764573"/>
          <a:ext cx="2302669" cy="1156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" name="公式" r:id="rId18" imgW="1663700" imgH="673100" progId="Equation.3">
                  <p:embed/>
                </p:oleObj>
              </mc:Choice>
              <mc:Fallback>
                <p:oleObj name="公式" r:id="rId18" imgW="16637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017" y="2764573"/>
                        <a:ext cx="2302669" cy="115622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42158"/>
              </p:ext>
            </p:extLst>
          </p:nvPr>
        </p:nvGraphicFramePr>
        <p:xfrm>
          <a:off x="450029" y="3932506"/>
          <a:ext cx="1099634" cy="741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9" name="公式" r:id="rId20" imgW="863600" imgH="469900" progId="Equation.3">
                  <p:embed/>
                </p:oleObj>
              </mc:Choice>
              <mc:Fallback>
                <p:oleObj name="公式" r:id="rId20" imgW="863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29" y="3932506"/>
                        <a:ext cx="1099634" cy="7411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0349"/>
              </p:ext>
            </p:extLst>
          </p:nvPr>
        </p:nvGraphicFramePr>
        <p:xfrm>
          <a:off x="1549663" y="4774819"/>
          <a:ext cx="1141810" cy="414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0" name="公式" r:id="rId22" imgW="825500" imgH="241300" progId="Equation.3">
                  <p:embed/>
                </p:oleObj>
              </mc:Choice>
              <mc:Fallback>
                <p:oleObj name="公式" r:id="rId22" imgW="825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663" y="4774819"/>
                        <a:ext cx="1141810" cy="41407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82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12398" y="1435295"/>
            <a:ext cx="2936276" cy="98872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目标：确定</a:t>
            </a:r>
            <a:r>
              <a:rPr kumimoji="1" lang="en-US" altLang="zh-CN" dirty="0"/>
              <a:t>                     </a:t>
            </a:r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kumimoji="1" lang="zh-CN" altLang="en-US" dirty="0"/>
              <a:t>即确定</a:t>
            </a:r>
            <a:r>
              <a:rPr kumimoji="1" lang="en-US" altLang="zh-CN" dirty="0"/>
              <a:t>        </a:t>
            </a:r>
            <a:r>
              <a:rPr kumimoji="1" lang="zh-CN" altLang="en-US" dirty="0"/>
              <a:t>使得</a:t>
            </a:r>
            <a:r>
              <a:rPr kumimoji="1" lang="en-US" altLang="zh-CN" dirty="0"/>
              <a:t>    </a:t>
            </a:r>
            <a:r>
              <a:rPr kumimoji="1" lang="zh-CN" altLang="en-US" dirty="0"/>
              <a:t>最大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间隔与支持向量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212398" y="940916"/>
            <a:ext cx="9256334" cy="355391"/>
          </a:xfrm>
        </p:spPr>
        <p:txBody>
          <a:bodyPr/>
          <a:lstStyle/>
          <a:p>
            <a:r>
              <a:rPr lang="zh-CN" altLang="en-US" dirty="0"/>
              <a:t>哪条线（超平面）是区分两类样本最优方案</a:t>
            </a:r>
            <a:r>
              <a:rPr lang="en-US" altLang="zh-CN" dirty="0"/>
              <a:t>?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987844"/>
              </p:ext>
            </p:extLst>
          </p:nvPr>
        </p:nvGraphicFramePr>
        <p:xfrm>
          <a:off x="1344857" y="1488386"/>
          <a:ext cx="1173043" cy="36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9" name="公式" r:id="rId3" imgW="965200" imgH="241300" progId="Equation.3">
                  <p:embed/>
                </p:oleObj>
              </mc:Choice>
              <mc:Fallback>
                <p:oleObj name="公式" r:id="rId3" imgW="965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857" y="1488386"/>
                        <a:ext cx="1173043" cy="36392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430356"/>
              </p:ext>
            </p:extLst>
          </p:nvPr>
        </p:nvGraphicFramePr>
        <p:xfrm>
          <a:off x="1469933" y="1887061"/>
          <a:ext cx="385763" cy="32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0" name="公式" r:id="rId5" imgW="279400" imgH="190500" progId="Equation.3">
                  <p:embed/>
                </p:oleObj>
              </mc:Choice>
              <mc:Fallback>
                <p:oleObj name="公式" r:id="rId5" imgW="2794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933" y="1887061"/>
                        <a:ext cx="385763" cy="3267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62779"/>
              </p:ext>
            </p:extLst>
          </p:nvPr>
        </p:nvGraphicFramePr>
        <p:xfrm>
          <a:off x="2320869" y="1948204"/>
          <a:ext cx="145256" cy="26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" name="公式" r:id="rId7" imgW="114300" imgH="165100" progId="Equation.3">
                  <p:embed/>
                </p:oleObj>
              </mc:Choice>
              <mc:Fallback>
                <p:oleObj name="公式" r:id="rId7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869" y="1948204"/>
                        <a:ext cx="145256" cy="26061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841477"/>
              </p:ext>
            </p:extLst>
          </p:nvPr>
        </p:nvGraphicFramePr>
        <p:xfrm>
          <a:off x="785608" y="2591730"/>
          <a:ext cx="550069" cy="255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" name="公式" r:id="rId9" imgW="317500" imgH="139700" progId="Equation.3">
                  <p:embed/>
                </p:oleObj>
              </mc:Choice>
              <mc:Fallback>
                <p:oleObj name="公式" r:id="rId9" imgW="3175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608" y="2591730"/>
                        <a:ext cx="550069" cy="2553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149944"/>
              </p:ext>
            </p:extLst>
          </p:nvPr>
        </p:nvGraphicFramePr>
        <p:xfrm>
          <a:off x="1383954" y="2360919"/>
          <a:ext cx="1235588" cy="1019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" name="公式" r:id="rId11" imgW="952500" imgH="635000" progId="Equation.3">
                  <p:embed/>
                </p:oleObj>
              </mc:Choice>
              <mc:Fallback>
                <p:oleObj name="公式" r:id="rId11" imgW="9525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3954" y="2360919"/>
                        <a:ext cx="1235588" cy="10195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 31"/>
          <p:cNvGrpSpPr/>
          <p:nvPr/>
        </p:nvGrpSpPr>
        <p:grpSpPr>
          <a:xfrm>
            <a:off x="3128414" y="1435295"/>
            <a:ext cx="4003906" cy="3372065"/>
            <a:chOff x="3016032" y="1911802"/>
            <a:chExt cx="6137889" cy="4547622"/>
          </a:xfrm>
        </p:grpSpPr>
        <p:pic>
          <p:nvPicPr>
            <p:cNvPr id="33" name="图片 32" descr="屏幕快照 2017-11-15 21.29.34.pn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72"/>
            <a:stretch/>
          </p:blipFill>
          <p:spPr>
            <a:xfrm>
              <a:off x="3016032" y="1911802"/>
              <a:ext cx="6137889" cy="4547622"/>
            </a:xfrm>
            <a:prstGeom prst="rect">
              <a:avLst/>
            </a:prstGeom>
          </p:spPr>
        </p:pic>
        <p:cxnSp>
          <p:nvCxnSpPr>
            <p:cNvPr id="34" name="直线连接符 33"/>
            <p:cNvCxnSpPr/>
            <p:nvPr/>
          </p:nvCxnSpPr>
          <p:spPr>
            <a:xfrm flipV="1">
              <a:off x="5132545" y="2258068"/>
              <a:ext cx="2381078" cy="3651721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/>
            <p:nvPr/>
          </p:nvCxnSpPr>
          <p:spPr>
            <a:xfrm flipV="1">
              <a:off x="3768077" y="2057648"/>
              <a:ext cx="2381078" cy="3651721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/>
            <p:nvPr/>
          </p:nvCxnSpPr>
          <p:spPr>
            <a:xfrm flipV="1">
              <a:off x="4438321" y="2198776"/>
              <a:ext cx="2381078" cy="3651721"/>
            </a:xfrm>
            <a:prstGeom prst="line">
              <a:avLst/>
            </a:prstGeom>
            <a:ln w="635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对象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2214531"/>
                </p:ext>
              </p:extLst>
            </p:nvPr>
          </p:nvGraphicFramePr>
          <p:xfrm>
            <a:off x="3788622" y="2278757"/>
            <a:ext cx="1358900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4" name="公式" r:id="rId14" imgW="736600" imgH="241300" progId="Equation.3">
                    <p:embed/>
                  </p:oleObj>
                </mc:Choice>
                <mc:Fallback>
                  <p:oleObj name="公式" r:id="rId14" imgW="736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8622" y="2278757"/>
                          <a:ext cx="1358900" cy="496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2378060"/>
                </p:ext>
              </p:extLst>
            </p:nvPr>
          </p:nvGraphicFramePr>
          <p:xfrm>
            <a:off x="7439698" y="3208145"/>
            <a:ext cx="1524000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5" name="公式" r:id="rId16" imgW="825500" imgH="241300" progId="Equation.3">
                    <p:embed/>
                  </p:oleObj>
                </mc:Choice>
                <mc:Fallback>
                  <p:oleObj name="公式" r:id="rId16" imgW="8255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39698" y="3208145"/>
                          <a:ext cx="1524000" cy="496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2261829"/>
                </p:ext>
              </p:extLst>
            </p:nvPr>
          </p:nvGraphicFramePr>
          <p:xfrm>
            <a:off x="7567732" y="2500966"/>
            <a:ext cx="1406525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6" name="公式" r:id="rId18" imgW="762000" imgH="241300" progId="Equation.3">
                    <p:embed/>
                  </p:oleObj>
                </mc:Choice>
                <mc:Fallback>
                  <p:oleObj name="公式" r:id="rId18" imgW="762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67732" y="2500966"/>
                          <a:ext cx="1406525" cy="496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0" name="直线箭头连接符 39"/>
            <p:cNvCxnSpPr>
              <a:endCxn id="37" idx="3"/>
            </p:cNvCxnSpPr>
            <p:nvPr/>
          </p:nvCxnSpPr>
          <p:spPr>
            <a:xfrm flipH="1">
              <a:off x="5147522" y="2522686"/>
              <a:ext cx="690528" cy="4514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/>
            <p:cNvCxnSpPr>
              <a:endCxn id="39" idx="1"/>
            </p:cNvCxnSpPr>
            <p:nvPr/>
          </p:nvCxnSpPr>
          <p:spPr>
            <a:xfrm>
              <a:off x="6490642" y="2749409"/>
              <a:ext cx="1077090" cy="0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/>
            <p:cNvCxnSpPr>
              <a:endCxn id="38" idx="1"/>
            </p:cNvCxnSpPr>
            <p:nvPr/>
          </p:nvCxnSpPr>
          <p:spPr>
            <a:xfrm>
              <a:off x="6737568" y="3422385"/>
              <a:ext cx="702130" cy="34203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/>
            <p:cNvCxnSpPr/>
            <p:nvPr/>
          </p:nvCxnSpPr>
          <p:spPr>
            <a:xfrm>
              <a:off x="3986101" y="4075107"/>
              <a:ext cx="1181720" cy="635082"/>
            </a:xfrm>
            <a:prstGeom prst="line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/>
            <p:nvPr/>
          </p:nvCxnSpPr>
          <p:spPr>
            <a:xfrm>
              <a:off x="4314876" y="4862589"/>
              <a:ext cx="1152783" cy="641452"/>
            </a:xfrm>
            <a:prstGeom prst="line">
              <a:avLst/>
            </a:prstGeom>
            <a:ln w="6350" cmpd="sng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对象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8423166"/>
                </p:ext>
              </p:extLst>
            </p:nvPr>
          </p:nvGraphicFramePr>
          <p:xfrm>
            <a:off x="4350405" y="3933826"/>
            <a:ext cx="270652" cy="335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7" name="公式" r:id="rId20" imgW="114300" imgH="127000" progId="Equation.3">
                    <p:embed/>
                  </p:oleObj>
                </mc:Choice>
                <mc:Fallback>
                  <p:oleObj name="公式" r:id="rId20" imgW="114300" imgH="127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0405" y="3933826"/>
                          <a:ext cx="270652" cy="33577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9186670"/>
                </p:ext>
              </p:extLst>
            </p:nvPr>
          </p:nvGraphicFramePr>
          <p:xfrm>
            <a:off x="4074286" y="5116404"/>
            <a:ext cx="957573" cy="770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8" name="公式" r:id="rId22" imgW="546100" imgH="393700" progId="Equation.3">
                    <p:embed/>
                  </p:oleObj>
                </mc:Choice>
                <mc:Fallback>
                  <p:oleObj name="公式" r:id="rId22" imgW="5461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4286" y="5116404"/>
                          <a:ext cx="957573" cy="77058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椭圆 46"/>
            <p:cNvSpPr/>
            <p:nvPr/>
          </p:nvSpPr>
          <p:spPr bwMode="auto">
            <a:xfrm>
              <a:off x="5061998" y="5627529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6343206" y="3715913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5902265" y="2040004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4826370" y="3733555"/>
              <a:ext cx="282201" cy="282201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" name="直线箭头连接符 50"/>
            <p:cNvCxnSpPr>
              <a:stCxn id="48" idx="5"/>
              <a:endCxn id="52" idx="1"/>
            </p:cNvCxnSpPr>
            <p:nvPr/>
          </p:nvCxnSpPr>
          <p:spPr>
            <a:xfrm>
              <a:off x="6584078" y="3956787"/>
              <a:ext cx="999784" cy="614962"/>
            </a:xfrm>
            <a:prstGeom prst="straightConnector1">
              <a:avLst/>
            </a:prstGeom>
            <a:ln w="6350" cmpd="sng">
              <a:solidFill>
                <a:srgbClr val="16D019"/>
              </a:solidFill>
              <a:prstDash val="dash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7583863" y="4384793"/>
              <a:ext cx="1234945" cy="373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b="1" i="1" dirty="0"/>
                <a:t>支持向量</a:t>
              </a:r>
              <a:endParaRPr lang="en-US" altLang="zh-CN" b="1" i="1" dirty="0"/>
            </a:p>
          </p:txBody>
        </p:sp>
      </p:grpSp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8395242"/>
              </p:ext>
            </p:extLst>
          </p:nvPr>
        </p:nvGraphicFramePr>
        <p:xfrm>
          <a:off x="1356458" y="3944398"/>
          <a:ext cx="1284579" cy="105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9" name="公式" r:id="rId24" imgW="952500" imgH="635000" progId="Equation.3">
                  <p:embed/>
                </p:oleObj>
              </mc:Choice>
              <mc:Fallback>
                <p:oleObj name="公式" r:id="rId24" imgW="9525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6458" y="3944398"/>
                        <a:ext cx="1284579" cy="105997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内容占位符 1"/>
          <p:cNvSpPr txBox="1">
            <a:spLocks/>
          </p:cNvSpPr>
          <p:nvPr/>
        </p:nvSpPr>
        <p:spPr bwMode="auto">
          <a:xfrm>
            <a:off x="212398" y="3470106"/>
            <a:ext cx="1646259" cy="44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1323" tIns="35662" rIns="71323" bIns="35662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支持向量模型：</a:t>
            </a:r>
          </a:p>
        </p:txBody>
      </p:sp>
      <p:graphicFrame>
        <p:nvGraphicFramePr>
          <p:cNvPr id="55" name="对象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807046"/>
              </p:ext>
            </p:extLst>
          </p:nvPr>
        </p:nvGraphicFramePr>
        <p:xfrm>
          <a:off x="900359" y="3078988"/>
          <a:ext cx="373856" cy="279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" name="公式" r:id="rId26" imgW="215900" imgH="152400" progId="Equation.3">
                  <p:embed/>
                </p:oleObj>
              </mc:Choice>
              <mc:Fallback>
                <p:oleObj name="公式" r:id="rId26" imgW="2159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359" y="3078988"/>
                        <a:ext cx="373856" cy="2791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466879"/>
              </p:ext>
            </p:extLst>
          </p:nvPr>
        </p:nvGraphicFramePr>
        <p:xfrm>
          <a:off x="818408" y="4146849"/>
          <a:ext cx="506016" cy="30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" name="公式" r:id="rId28" imgW="292100" imgH="165100" progId="Equation.3">
                  <p:embed/>
                </p:oleObj>
              </mc:Choice>
              <mc:Fallback>
                <p:oleObj name="公式" r:id="rId28" imgW="2921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408" y="4146849"/>
                        <a:ext cx="506016" cy="3029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839846"/>
              </p:ext>
            </p:extLst>
          </p:nvPr>
        </p:nvGraphicFramePr>
        <p:xfrm>
          <a:off x="902609" y="4717072"/>
          <a:ext cx="373856" cy="279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" name="公式" r:id="rId30" imgW="215900" imgH="152400" progId="Equation.3">
                  <p:embed/>
                </p:oleObj>
              </mc:Choice>
              <mc:Fallback>
                <p:oleObj name="公式" r:id="rId30" imgW="2159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609" y="4717072"/>
                        <a:ext cx="373856" cy="27913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82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6">
            <a:extLst>
              <a:ext uri="{FF2B5EF4-FFF2-40B4-BE49-F238E27FC236}">
                <a16:creationId xmlns:a16="http://schemas.microsoft.com/office/drawing/2014/main" id="{0655586B-F6B4-426E-80D1-04ADB3C76375}"/>
              </a:ext>
            </a:extLst>
          </p:cNvPr>
          <p:cNvCxnSpPr>
            <a:cxnSpLocks/>
          </p:cNvCxnSpPr>
          <p:nvPr/>
        </p:nvCxnSpPr>
        <p:spPr>
          <a:xfrm>
            <a:off x="2669861" y="1123386"/>
            <a:ext cx="0" cy="2940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Line 2">
            <a:extLst>
              <a:ext uri="{FF2B5EF4-FFF2-40B4-BE49-F238E27FC236}">
                <a16:creationId xmlns:a16="http://schemas.microsoft.com/office/drawing/2014/main" id="{E878D2EE-7AD5-42B3-80C8-BF594574CC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491" y="2245403"/>
            <a:ext cx="49537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1323" tIns="35662" rIns="71323" bIns="35662"/>
          <a:lstStyle/>
          <a:p>
            <a:pPr algn="ctr">
              <a:defRPr/>
            </a:pPr>
            <a:endParaRPr lang="zh-CN" altLang="en-US" sz="1500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4AA2E115-B5CF-48D7-AAF4-34243C4DB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015" y="1422538"/>
            <a:ext cx="403697" cy="406762"/>
          </a:xfrm>
          <a:prstGeom prst="ellipse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AutoShape 17">
            <a:extLst>
              <a:ext uri="{FF2B5EF4-FFF2-40B4-BE49-F238E27FC236}">
                <a16:creationId xmlns:a16="http://schemas.microsoft.com/office/drawing/2014/main" id="{99A3D09A-A5D8-4A62-91DB-FCC3F99C5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118" y="1422538"/>
            <a:ext cx="3644888" cy="406762"/>
          </a:xfrm>
          <a:prstGeom prst="actionButtonBlank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间隔与支持向量</a:t>
            </a:r>
          </a:p>
        </p:txBody>
      </p:sp>
      <p:sp>
        <p:nvSpPr>
          <p:cNvPr id="22" name="Oval 15">
            <a:extLst>
              <a:ext uri="{FF2B5EF4-FFF2-40B4-BE49-F238E27FC236}">
                <a16:creationId xmlns:a16="http://schemas.microsoft.com/office/drawing/2014/main" id="{60A6B70E-E65A-4B80-9A11-4100460B9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2039174"/>
            <a:ext cx="403697" cy="406762"/>
          </a:xfrm>
          <a:prstGeom prst="ellipse">
            <a:avLst/>
          </a:prstGeom>
          <a:solidFill>
            <a:srgbClr val="FB9708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AutoShape 17">
            <a:extLst>
              <a:ext uri="{FF2B5EF4-FFF2-40B4-BE49-F238E27FC236}">
                <a16:creationId xmlns:a16="http://schemas.microsoft.com/office/drawing/2014/main" id="{4997871B-E7BB-4D54-93A1-FFDCB109D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549" y="2039174"/>
            <a:ext cx="3644888" cy="406762"/>
          </a:xfrm>
          <a:prstGeom prst="actionButtonBlank">
            <a:avLst/>
          </a:prstGeom>
          <a:solidFill>
            <a:srgbClr val="FB9708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对偶问题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C5ED2528-1F8F-4645-A203-4E9F2978A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2661233"/>
            <a:ext cx="403697" cy="406762"/>
          </a:xfrm>
          <a:prstGeom prst="ellipse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AutoShape 17">
            <a:extLst>
              <a:ext uri="{FF2B5EF4-FFF2-40B4-BE49-F238E27FC236}">
                <a16:creationId xmlns:a16="http://schemas.microsoft.com/office/drawing/2014/main" id="{ACE508B1-35EE-46F8-BE82-7AA8DDD12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549" y="2661233"/>
            <a:ext cx="3644888" cy="406762"/>
          </a:xfrm>
          <a:prstGeom prst="actionButtonBlank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核函数</a:t>
            </a:r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39799CB0-24C4-46EA-AA73-61543B94C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447" y="3296234"/>
            <a:ext cx="403697" cy="406762"/>
          </a:xfrm>
          <a:prstGeom prst="ellipse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>
            <a:lvl1pPr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AutoShape 17">
            <a:extLst>
              <a:ext uri="{FF2B5EF4-FFF2-40B4-BE49-F238E27FC236}">
                <a16:creationId xmlns:a16="http://schemas.microsoft.com/office/drawing/2014/main" id="{04D850D6-5B68-411A-A662-51B9B00BA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118" y="3296234"/>
            <a:ext cx="3644888" cy="406762"/>
          </a:xfrm>
          <a:prstGeom prst="actionButtonBlank">
            <a:avLst/>
          </a:prstGeom>
          <a:solidFill>
            <a:srgbClr val="064BB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71323" tIns="35662" rIns="71323" bIns="35662" anchor="ctr"/>
          <a:lstStyle/>
          <a:p>
            <a:pPr algn="ctr"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软间隔与正则化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3AA43DE-EC22-42DF-863E-F4636BE2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6682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7481" y="1443074"/>
            <a:ext cx="9253834" cy="364102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例</a:t>
            </a:r>
            <a:r>
              <a:rPr lang="en-US" altLang="zh-CN" dirty="0"/>
              <a:t>. </a:t>
            </a:r>
            <a:r>
              <a:rPr lang="zh-CN" altLang="en-US" dirty="0"/>
              <a:t>求解如下函数的最小值：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对偶问题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212398" y="962668"/>
            <a:ext cx="9256334" cy="355391"/>
          </a:xfrm>
        </p:spPr>
        <p:txBody>
          <a:bodyPr/>
          <a:lstStyle/>
          <a:p>
            <a:r>
              <a:rPr kumimoji="1" lang="zh-CN" altLang="en-US" dirty="0"/>
              <a:t>凸二次优化问题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76289"/>
              </p:ext>
            </p:extLst>
          </p:nvPr>
        </p:nvGraphicFramePr>
        <p:xfrm>
          <a:off x="3294129" y="1551392"/>
          <a:ext cx="403622" cy="283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8" name="公式" r:id="rId3" imgW="292100" imgH="165100" progId="Equation.3">
                  <p:embed/>
                </p:oleObj>
              </mc:Choice>
              <mc:Fallback>
                <p:oleObj name="公式" r:id="rId3" imgW="2921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129" y="1551392"/>
                        <a:ext cx="403622" cy="2831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399258"/>
              </p:ext>
            </p:extLst>
          </p:nvPr>
        </p:nvGraphicFramePr>
        <p:xfrm>
          <a:off x="3989174" y="1500511"/>
          <a:ext cx="1649016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9" name="公式" r:id="rId5" imgW="1193800" imgH="698500" progId="Equation.3">
                  <p:embed/>
                </p:oleObj>
              </mc:Choice>
              <mc:Fallback>
                <p:oleObj name="公式" r:id="rId5" imgW="11938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174" y="1500511"/>
                        <a:ext cx="1649016" cy="1198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484283"/>
              </p:ext>
            </p:extLst>
          </p:nvPr>
        </p:nvGraphicFramePr>
        <p:xfrm>
          <a:off x="3396979" y="1998253"/>
          <a:ext cx="297656" cy="26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0" name="公式" r:id="rId7" imgW="215900" imgH="152400" progId="Equation.3">
                  <p:embed/>
                </p:oleObj>
              </mc:Choice>
              <mc:Fallback>
                <p:oleObj name="公式" r:id="rId7" imgW="2159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6979" y="1998253"/>
                        <a:ext cx="297656" cy="26061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796019"/>
              </p:ext>
            </p:extLst>
          </p:nvPr>
        </p:nvGraphicFramePr>
        <p:xfrm>
          <a:off x="1986269" y="2781446"/>
          <a:ext cx="198120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" name="公式" r:id="rId9" imgW="1435100" imgH="393700" progId="Equation.3">
                  <p:embed/>
                </p:oleObj>
              </mc:Choice>
              <mc:Fallback>
                <p:oleObj name="公式" r:id="rId9" imgW="1435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269" y="2781446"/>
                        <a:ext cx="1981200" cy="6746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647362"/>
              </p:ext>
            </p:extLst>
          </p:nvPr>
        </p:nvGraphicFramePr>
        <p:xfrm>
          <a:off x="1986269" y="3573212"/>
          <a:ext cx="278963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" name="公式" r:id="rId11" imgW="2019300" imgH="393700" progId="Equation.3">
                  <p:embed/>
                </p:oleObj>
              </mc:Choice>
              <mc:Fallback>
                <p:oleObj name="公式" r:id="rId11" imgW="2019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269" y="3573212"/>
                        <a:ext cx="2789635" cy="6746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内容占位符 1"/>
          <p:cNvSpPr txBox="1">
            <a:spLocks/>
          </p:cNvSpPr>
          <p:nvPr/>
        </p:nvSpPr>
        <p:spPr bwMode="auto">
          <a:xfrm>
            <a:off x="198122" y="2841559"/>
            <a:ext cx="2173510" cy="51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由约束条件可得：</a:t>
            </a:r>
          </a:p>
        </p:txBody>
      </p:sp>
      <p:sp>
        <p:nvSpPr>
          <p:cNvPr id="17" name="内容占位符 1"/>
          <p:cNvSpPr txBox="1">
            <a:spLocks/>
          </p:cNvSpPr>
          <p:nvPr/>
        </p:nvSpPr>
        <p:spPr bwMode="auto">
          <a:xfrm>
            <a:off x="198122" y="3748670"/>
            <a:ext cx="1348045" cy="51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代入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en-US" altLang="zh-CN" sz="1600" i="1" dirty="0">
                <a:solidFill>
                  <a:schemeClr val="bg1"/>
                </a:solidFill>
                <a:latin typeface="Times"/>
                <a:cs typeface="Times"/>
              </a:rPr>
              <a:t>f  </a:t>
            </a:r>
            <a:r>
              <a:rPr lang="zh-CN" altLang="en-US" sz="1600" dirty="0">
                <a:solidFill>
                  <a:schemeClr val="bg1"/>
                </a:solidFill>
              </a:rPr>
              <a:t>得：</a:t>
            </a:r>
          </a:p>
        </p:txBody>
      </p:sp>
      <p:sp>
        <p:nvSpPr>
          <p:cNvPr id="19" name="内容占位符 1"/>
          <p:cNvSpPr txBox="1">
            <a:spLocks/>
          </p:cNvSpPr>
          <p:nvPr/>
        </p:nvSpPr>
        <p:spPr bwMode="auto">
          <a:xfrm>
            <a:off x="157481" y="4410848"/>
            <a:ext cx="5710691" cy="51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62822" indent="-362822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anose="05000000000000000000" pitchFamily="2" charset="2"/>
              <a:buChar char="Ø"/>
              <a:defRPr kumimoji="1"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宋体" charset="0"/>
              </a:defRPr>
            </a:lvl1pPr>
            <a:lvl2pPr marL="786115" indent="-302352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32089"/>
              </a:buClr>
              <a:buFont typeface="Wingdings" pitchFamily="2" charset="2"/>
              <a:buChar char="l"/>
              <a:defRPr kumimoji="1" sz="2328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20940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9317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17693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905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66069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6pPr>
            <a:lvl7pPr marL="3144462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7pPr>
            <a:lvl8pPr marL="3628225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8pPr>
            <a:lvl9pPr marL="4111988" indent="-24188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16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令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en-US" altLang="zh-CN" sz="1600" i="1" dirty="0">
                <a:solidFill>
                  <a:schemeClr val="bg1"/>
                </a:solidFill>
                <a:latin typeface="Times"/>
                <a:cs typeface="Times"/>
              </a:rPr>
              <a:t>f  </a:t>
            </a:r>
            <a:r>
              <a:rPr lang="zh-CN" altLang="en-US" sz="1600" dirty="0">
                <a:solidFill>
                  <a:schemeClr val="bg1"/>
                </a:solidFill>
              </a:rPr>
              <a:t>对</a:t>
            </a:r>
            <a:r>
              <a:rPr lang="en-US" altLang="zh-CN" sz="1600" i="1" dirty="0">
                <a:solidFill>
                  <a:schemeClr val="bg1"/>
                </a:solidFill>
                <a:latin typeface="Times"/>
                <a:cs typeface="Times"/>
              </a:rPr>
              <a:t> x</a:t>
            </a:r>
            <a:r>
              <a:rPr lang="en-US" altLang="zh-CN" sz="1600" i="1" baseline="-25000" dirty="0">
                <a:solidFill>
                  <a:schemeClr val="bg1"/>
                </a:solidFill>
                <a:latin typeface="Times"/>
                <a:cs typeface="Times"/>
              </a:rPr>
              <a:t>2</a:t>
            </a:r>
            <a:r>
              <a:rPr lang="en-US" altLang="zh-CN" sz="1600" i="1" dirty="0">
                <a:solidFill>
                  <a:schemeClr val="bg1"/>
                </a:solidFill>
                <a:latin typeface="Times"/>
                <a:cs typeface="Times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的偏导等于零即可求出函数最小值</a:t>
            </a:r>
          </a:p>
        </p:txBody>
      </p:sp>
    </p:spTree>
    <p:extLst>
      <p:ext uri="{BB962C8B-B14F-4D97-AF65-F5344CB8AC3E}">
        <p14:creationId xmlns:p14="http://schemas.microsoft.com/office/powerpoint/2010/main" val="230284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凸函数：开口朝一个方向（向上或向下）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dirty="0"/>
              <a:t>数学关系</a:t>
            </a:r>
            <a:r>
              <a:rPr lang="zh-CN" altLang="zh-CN" dirty="0"/>
              <a:t>，</a:t>
            </a:r>
            <a:r>
              <a:rPr lang="zh-CN" altLang="en-US" dirty="0"/>
              <a:t>对任意自变量都有：</a:t>
            </a: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拉格朗日法一定适合凸问题</a:t>
            </a:r>
            <a:endParaRPr lang="en-US" altLang="zh-CN" b="1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对偶问题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凸二次优化问题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929367"/>
              </p:ext>
            </p:extLst>
          </p:nvPr>
        </p:nvGraphicFramePr>
        <p:xfrm>
          <a:off x="467907" y="2435599"/>
          <a:ext cx="2280047" cy="137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公式" r:id="rId3" imgW="1651000" imgH="800100" progId="Equation.3">
                  <p:embed/>
                </p:oleObj>
              </mc:Choice>
              <mc:Fallback>
                <p:oleObj name="公式" r:id="rId3" imgW="1651000" imgH="800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07" y="2435599"/>
                        <a:ext cx="2280047" cy="13731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 9"/>
          <p:cNvGrpSpPr/>
          <p:nvPr/>
        </p:nvGrpSpPr>
        <p:grpSpPr>
          <a:xfrm>
            <a:off x="3604373" y="2088545"/>
            <a:ext cx="3165614" cy="3004121"/>
            <a:chOff x="6763874" y="1328839"/>
            <a:chExt cx="5169569" cy="4415261"/>
          </a:xfrm>
        </p:grpSpPr>
        <p:pic>
          <p:nvPicPr>
            <p:cNvPr id="5" name="图片 4" descr="屏幕快照 2017-11-16 22.07.59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179" y="1328839"/>
              <a:ext cx="2630897" cy="2163871"/>
            </a:xfrm>
            <a:prstGeom prst="rect">
              <a:avLst/>
            </a:prstGeom>
          </p:spPr>
        </p:pic>
        <p:pic>
          <p:nvPicPr>
            <p:cNvPr id="6" name="图片 5" descr="屏幕快照 2017-11-16 22.08.17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4412" y="1328839"/>
              <a:ext cx="2509031" cy="2145082"/>
            </a:xfrm>
            <a:prstGeom prst="rect">
              <a:avLst/>
            </a:prstGeom>
          </p:spPr>
        </p:pic>
        <p:pic>
          <p:nvPicPr>
            <p:cNvPr id="8" name="图片 7" descr="屏幕快照 2017-11-16 22.08.35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874" y="3526795"/>
              <a:ext cx="2630896" cy="2217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8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人邮在线师资培训PPT主题">
  <a:themeElements>
    <a:clrScheme name="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">
      <a:majorFont>
        <a:latin typeface="Calibri"/>
        <a:ea typeface="黑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>
          <a:solidFill>
            <a:srgbClr val="FF0000"/>
          </a:solidFill>
          <a:prstDash val="sysDash"/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anchor="ctr"/>
      <a:lstStyle>
        <a:defPPr>
          <a:defRPr/>
        </a:defPPr>
      </a:lstStyle>
    </a:spDef>
    <a:txDef>
      <a:spPr>
        <a:noFill/>
      </a:spPr>
      <a:bodyPr wrap="square" numCol="1" rtlCol="0">
        <a:spAutoFit/>
      </a:bodyPr>
      <a:lstStyle>
        <a:defPPr algn="l">
          <a:defRPr sz="18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人邮在线师资培训PPT主题" id="{9450C822-C573-424A-ADC8-E0E003568AE4}" vid="{35EDA6EC-C44A-48A3-A5E2-2F288403C4D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10070</TotalTime>
  <Words>895</Words>
  <Application>Microsoft Office PowerPoint</Application>
  <PresentationFormat>自定义</PresentationFormat>
  <Paragraphs>176</Paragraphs>
  <Slides>27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等线</vt:lpstr>
      <vt:lpstr>仿宋</vt:lpstr>
      <vt:lpstr>黑体</vt:lpstr>
      <vt:lpstr>微软雅黑</vt:lpstr>
      <vt:lpstr>Arial</vt:lpstr>
      <vt:lpstr>Calibri</vt:lpstr>
      <vt:lpstr>Lucida Console</vt:lpstr>
      <vt:lpstr>Times</vt:lpstr>
      <vt:lpstr>Times New Roman</vt:lpstr>
      <vt:lpstr>Wingdings</vt:lpstr>
      <vt:lpstr>人邮在线师资培训PPT主题</vt:lpstr>
      <vt:lpstr>公式</vt:lpstr>
      <vt:lpstr>支持向量机</vt:lpstr>
      <vt:lpstr>目录</vt:lpstr>
      <vt:lpstr>间隔与支持向量</vt:lpstr>
      <vt:lpstr>间隔与支持向量</vt:lpstr>
      <vt:lpstr>间隔与支持向量</vt:lpstr>
      <vt:lpstr>间隔与支持向量</vt:lpstr>
      <vt:lpstr>目录</vt:lpstr>
      <vt:lpstr>对偶问题</vt:lpstr>
      <vt:lpstr>对偶问题</vt:lpstr>
      <vt:lpstr>对偶问题</vt:lpstr>
      <vt:lpstr>对偶问题</vt:lpstr>
      <vt:lpstr>对偶问题</vt:lpstr>
      <vt:lpstr>对偶问题</vt:lpstr>
      <vt:lpstr>对偶问题</vt:lpstr>
      <vt:lpstr>对偶问题</vt:lpstr>
      <vt:lpstr>目录</vt:lpstr>
      <vt:lpstr>核函数</vt:lpstr>
      <vt:lpstr>核函数</vt:lpstr>
      <vt:lpstr>核函数</vt:lpstr>
      <vt:lpstr>核函数</vt:lpstr>
      <vt:lpstr>核函数</vt:lpstr>
      <vt:lpstr>核函数</vt:lpstr>
      <vt:lpstr>目录</vt:lpstr>
      <vt:lpstr>软间隔与正则化</vt:lpstr>
      <vt:lpstr>软间隔与正则化</vt:lpstr>
      <vt:lpstr>软间隔与正则化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Roc Ren</dc:creator>
  <cp:lastModifiedBy>zhangmin@tipdm.com</cp:lastModifiedBy>
  <cp:revision>437</cp:revision>
  <dcterms:created xsi:type="dcterms:W3CDTF">2017-01-10T15:44:52Z</dcterms:created>
  <dcterms:modified xsi:type="dcterms:W3CDTF">2019-05-29T08:27:51Z</dcterms:modified>
</cp:coreProperties>
</file>